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3" r:id="rId5"/>
    <p:sldId id="273" r:id="rId6"/>
    <p:sldId id="269" r:id="rId7"/>
    <p:sldId id="264" r:id="rId8"/>
    <p:sldId id="260" r:id="rId9"/>
    <p:sldId id="271" r:id="rId10"/>
    <p:sldId id="272" r:id="rId11"/>
    <p:sldId id="265" r:id="rId12"/>
    <p:sldId id="270" r:id="rId13"/>
    <p:sldId id="266" r:id="rId14"/>
    <p:sldId id="274" r:id="rId15"/>
    <p:sldId id="267"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30F8D3-395E-41EE-AD58-76A981A0052D}" v="19" dt="2022-11-10T10:47:19.0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7" autoAdjust="0"/>
    <p:restoredTop sz="94660"/>
  </p:normalViewPr>
  <p:slideViewPr>
    <p:cSldViewPr snapToGrid="0">
      <p:cViewPr>
        <p:scale>
          <a:sx n="74" d="100"/>
          <a:sy n="74" d="100"/>
        </p:scale>
        <p:origin x="106" y="3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mma Andrews - Wellbeing and Public Health Manager" userId="548230e4-bb3c-44c9-8c55-7240d014f524" providerId="ADAL" clId="{CC30F8D3-395E-41EE-AD58-76A981A0052D}"/>
    <pc:docChg chg="undo custSel addSld delSld modSld sldOrd">
      <pc:chgData name="Gemma Andrews - Wellbeing and Public Health Manager" userId="548230e4-bb3c-44c9-8c55-7240d014f524" providerId="ADAL" clId="{CC30F8D3-395E-41EE-AD58-76A981A0052D}" dt="2022-11-10T10:48:02.557" v="5480" actId="122"/>
      <pc:docMkLst>
        <pc:docMk/>
      </pc:docMkLst>
      <pc:sldChg chg="modSp mod ord">
        <pc:chgData name="Gemma Andrews - Wellbeing and Public Health Manager" userId="548230e4-bb3c-44c9-8c55-7240d014f524" providerId="ADAL" clId="{CC30F8D3-395E-41EE-AD58-76A981A0052D}" dt="2022-11-10T10:00:54.787" v="3196" actId="1076"/>
        <pc:sldMkLst>
          <pc:docMk/>
          <pc:sldMk cId="213555292" sldId="260"/>
        </pc:sldMkLst>
        <pc:spChg chg="mod">
          <ac:chgData name="Gemma Andrews - Wellbeing and Public Health Manager" userId="548230e4-bb3c-44c9-8c55-7240d014f524" providerId="ADAL" clId="{CC30F8D3-395E-41EE-AD58-76A981A0052D}" dt="2022-11-10T10:00:54.787" v="3196" actId="1076"/>
          <ac:spMkLst>
            <pc:docMk/>
            <pc:sldMk cId="213555292" sldId="260"/>
            <ac:spMk id="3" creationId="{25FF610E-A730-42DF-83CB-D902EB06C100}"/>
          </ac:spMkLst>
        </pc:spChg>
        <pc:spChg chg="mod">
          <ac:chgData name="Gemma Andrews - Wellbeing and Public Health Manager" userId="548230e4-bb3c-44c9-8c55-7240d014f524" providerId="ADAL" clId="{CC30F8D3-395E-41EE-AD58-76A981A0052D}" dt="2022-11-10T10:00:20.636" v="3189" actId="1076"/>
          <ac:spMkLst>
            <pc:docMk/>
            <pc:sldMk cId="213555292" sldId="260"/>
            <ac:spMk id="8" creationId="{B544B230-070A-4C95-9847-4AC854CFAF42}"/>
          </ac:spMkLst>
        </pc:spChg>
        <pc:spChg chg="mod">
          <ac:chgData name="Gemma Andrews - Wellbeing and Public Health Manager" userId="548230e4-bb3c-44c9-8c55-7240d014f524" providerId="ADAL" clId="{CC30F8D3-395E-41EE-AD58-76A981A0052D}" dt="2022-11-10T10:00:51.122" v="3195" actId="14100"/>
          <ac:spMkLst>
            <pc:docMk/>
            <pc:sldMk cId="213555292" sldId="260"/>
            <ac:spMk id="13" creationId="{D2EA0481-21C3-4865-B894-691A1302230A}"/>
          </ac:spMkLst>
        </pc:spChg>
      </pc:sldChg>
      <pc:sldChg chg="del">
        <pc:chgData name="Gemma Andrews - Wellbeing and Public Health Manager" userId="548230e4-bb3c-44c9-8c55-7240d014f524" providerId="ADAL" clId="{CC30F8D3-395E-41EE-AD58-76A981A0052D}" dt="2022-11-10T10:46:49.593" v="5423" actId="47"/>
        <pc:sldMkLst>
          <pc:docMk/>
          <pc:sldMk cId="1092695821" sldId="261"/>
        </pc:sldMkLst>
      </pc:sldChg>
      <pc:sldChg chg="del">
        <pc:chgData name="Gemma Andrews - Wellbeing and Public Health Manager" userId="548230e4-bb3c-44c9-8c55-7240d014f524" providerId="ADAL" clId="{CC30F8D3-395E-41EE-AD58-76A981A0052D}" dt="2022-11-10T10:46:51.369" v="5424" actId="47"/>
        <pc:sldMkLst>
          <pc:docMk/>
          <pc:sldMk cId="2272609112" sldId="262"/>
        </pc:sldMkLst>
      </pc:sldChg>
      <pc:sldChg chg="modSp mod setBg">
        <pc:chgData name="Gemma Andrews - Wellbeing and Public Health Manager" userId="548230e4-bb3c-44c9-8c55-7240d014f524" providerId="ADAL" clId="{CC30F8D3-395E-41EE-AD58-76A981A0052D}" dt="2022-11-10T09:48:36.530" v="2944" actId="20577"/>
        <pc:sldMkLst>
          <pc:docMk/>
          <pc:sldMk cId="1556276026" sldId="263"/>
        </pc:sldMkLst>
        <pc:spChg chg="mod">
          <ac:chgData name="Gemma Andrews - Wellbeing and Public Health Manager" userId="548230e4-bb3c-44c9-8c55-7240d014f524" providerId="ADAL" clId="{CC30F8D3-395E-41EE-AD58-76A981A0052D}" dt="2022-11-10T09:46:58.364" v="2782" actId="207"/>
          <ac:spMkLst>
            <pc:docMk/>
            <pc:sldMk cId="1556276026" sldId="263"/>
            <ac:spMk id="2" creationId="{A7908DB0-EA4E-49CE-B4A2-BF69D27120DE}"/>
          </ac:spMkLst>
        </pc:spChg>
        <pc:spChg chg="mod">
          <ac:chgData name="Gemma Andrews - Wellbeing and Public Health Manager" userId="548230e4-bb3c-44c9-8c55-7240d014f524" providerId="ADAL" clId="{CC30F8D3-395E-41EE-AD58-76A981A0052D}" dt="2022-11-10T09:48:36.530" v="2944" actId="20577"/>
          <ac:spMkLst>
            <pc:docMk/>
            <pc:sldMk cId="1556276026" sldId="263"/>
            <ac:spMk id="3" creationId="{66D2D769-8551-4426-BC47-2F6B1CCAA571}"/>
          </ac:spMkLst>
        </pc:spChg>
      </pc:sldChg>
      <pc:sldChg chg="modSp mod ord setBg">
        <pc:chgData name="Gemma Andrews - Wellbeing and Public Health Manager" userId="548230e4-bb3c-44c9-8c55-7240d014f524" providerId="ADAL" clId="{CC30F8D3-395E-41EE-AD58-76A981A0052D}" dt="2022-11-10T10:14:23.740" v="3474" actId="1076"/>
        <pc:sldMkLst>
          <pc:docMk/>
          <pc:sldMk cId="2277708319" sldId="264"/>
        </pc:sldMkLst>
        <pc:spChg chg="mod">
          <ac:chgData name="Gemma Andrews - Wellbeing and Public Health Manager" userId="548230e4-bb3c-44c9-8c55-7240d014f524" providerId="ADAL" clId="{CC30F8D3-395E-41EE-AD58-76A981A0052D}" dt="2022-11-10T10:14:23.740" v="3474" actId="1076"/>
          <ac:spMkLst>
            <pc:docMk/>
            <pc:sldMk cId="2277708319" sldId="264"/>
            <ac:spMk id="2" creationId="{CD4690B3-8DC7-441E-824C-6B9D8B3E4B60}"/>
          </ac:spMkLst>
        </pc:spChg>
      </pc:sldChg>
      <pc:sldChg chg="addSp delSp modSp mod setBg">
        <pc:chgData name="Gemma Andrews - Wellbeing and Public Health Manager" userId="548230e4-bb3c-44c9-8c55-7240d014f524" providerId="ADAL" clId="{CC30F8D3-395E-41EE-AD58-76A981A0052D}" dt="2022-11-10T10:37:55.311" v="5140" actId="27636"/>
        <pc:sldMkLst>
          <pc:docMk/>
          <pc:sldMk cId="2678824524" sldId="265"/>
        </pc:sldMkLst>
        <pc:spChg chg="add del mod">
          <ac:chgData name="Gemma Andrews - Wellbeing and Public Health Manager" userId="548230e4-bb3c-44c9-8c55-7240d014f524" providerId="ADAL" clId="{CC30F8D3-395E-41EE-AD58-76A981A0052D}" dt="2022-11-10T10:34:44.762" v="4932" actId="21"/>
          <ac:spMkLst>
            <pc:docMk/>
            <pc:sldMk cId="2678824524" sldId="265"/>
            <ac:spMk id="2" creationId="{73CAD721-D2C4-4004-84F9-54FDF67FA986}"/>
          </ac:spMkLst>
        </pc:spChg>
        <pc:spChg chg="mod">
          <ac:chgData name="Gemma Andrews - Wellbeing and Public Health Manager" userId="548230e4-bb3c-44c9-8c55-7240d014f524" providerId="ADAL" clId="{CC30F8D3-395E-41EE-AD58-76A981A0052D}" dt="2022-11-10T10:37:55.311" v="5140" actId="27636"/>
          <ac:spMkLst>
            <pc:docMk/>
            <pc:sldMk cId="2678824524" sldId="265"/>
            <ac:spMk id="3" creationId="{F4B17FC0-E0E1-4F5A-AE9F-9B3F39B29BB9}"/>
          </ac:spMkLst>
        </pc:spChg>
        <pc:spChg chg="add mod">
          <ac:chgData name="Gemma Andrews - Wellbeing and Public Health Manager" userId="548230e4-bb3c-44c9-8c55-7240d014f524" providerId="ADAL" clId="{CC30F8D3-395E-41EE-AD58-76A981A0052D}" dt="2022-11-10T10:33:51.496" v="4923" actId="1076"/>
          <ac:spMkLst>
            <pc:docMk/>
            <pc:sldMk cId="2678824524" sldId="265"/>
            <ac:spMk id="4" creationId="{A59A0AA7-461E-4796-B3D0-E2C0DA0E1AAA}"/>
          </ac:spMkLst>
        </pc:spChg>
        <pc:spChg chg="add del mod">
          <ac:chgData name="Gemma Andrews - Wellbeing and Public Health Manager" userId="548230e4-bb3c-44c9-8c55-7240d014f524" providerId="ADAL" clId="{CC30F8D3-395E-41EE-AD58-76A981A0052D}" dt="2022-11-10T10:34:29.679" v="4928" actId="478"/>
          <ac:spMkLst>
            <pc:docMk/>
            <pc:sldMk cId="2678824524" sldId="265"/>
            <ac:spMk id="6" creationId="{302C52F6-EAD2-478B-AF82-E561F2FE958A}"/>
          </ac:spMkLst>
        </pc:spChg>
        <pc:spChg chg="add del mod">
          <ac:chgData name="Gemma Andrews - Wellbeing and Public Health Manager" userId="548230e4-bb3c-44c9-8c55-7240d014f524" providerId="ADAL" clId="{CC30F8D3-395E-41EE-AD58-76A981A0052D}" dt="2022-11-10T10:34:40.809" v="4930" actId="478"/>
          <ac:spMkLst>
            <pc:docMk/>
            <pc:sldMk cId="2678824524" sldId="265"/>
            <ac:spMk id="8" creationId="{B601F263-40FD-4C4E-8E6A-6B95ED0CEADB}"/>
          </ac:spMkLst>
        </pc:spChg>
        <pc:spChg chg="add del mod">
          <ac:chgData name="Gemma Andrews - Wellbeing and Public Health Manager" userId="548230e4-bb3c-44c9-8c55-7240d014f524" providerId="ADAL" clId="{CC30F8D3-395E-41EE-AD58-76A981A0052D}" dt="2022-11-10T10:34:50.726" v="4933" actId="478"/>
          <ac:spMkLst>
            <pc:docMk/>
            <pc:sldMk cId="2678824524" sldId="265"/>
            <ac:spMk id="10" creationId="{DFD2888D-34C7-4033-BB9B-B5CF060E119E}"/>
          </ac:spMkLst>
        </pc:spChg>
      </pc:sldChg>
      <pc:sldChg chg="modSp mod setBg">
        <pc:chgData name="Gemma Andrews - Wellbeing and Public Health Manager" userId="548230e4-bb3c-44c9-8c55-7240d014f524" providerId="ADAL" clId="{CC30F8D3-395E-41EE-AD58-76A981A0052D}" dt="2022-11-10T10:42:56.203" v="5344" actId="27636"/>
        <pc:sldMkLst>
          <pc:docMk/>
          <pc:sldMk cId="4071583087" sldId="266"/>
        </pc:sldMkLst>
        <pc:spChg chg="mod">
          <ac:chgData name="Gemma Andrews - Wellbeing and Public Health Manager" userId="548230e4-bb3c-44c9-8c55-7240d014f524" providerId="ADAL" clId="{CC30F8D3-395E-41EE-AD58-76A981A0052D}" dt="2022-11-10T10:42:47.239" v="5339" actId="1076"/>
          <ac:spMkLst>
            <pc:docMk/>
            <pc:sldMk cId="4071583087" sldId="266"/>
            <ac:spMk id="2" creationId="{D8AFD0D9-DA42-44F5-9E96-74F92C441006}"/>
          </ac:spMkLst>
        </pc:spChg>
        <pc:spChg chg="mod">
          <ac:chgData name="Gemma Andrews - Wellbeing and Public Health Manager" userId="548230e4-bb3c-44c9-8c55-7240d014f524" providerId="ADAL" clId="{CC30F8D3-395E-41EE-AD58-76A981A0052D}" dt="2022-11-10T10:42:56.203" v="5344" actId="27636"/>
          <ac:spMkLst>
            <pc:docMk/>
            <pc:sldMk cId="4071583087" sldId="266"/>
            <ac:spMk id="3" creationId="{533DEDBD-E692-408B-B262-F6A0EDEC6F14}"/>
          </ac:spMkLst>
        </pc:spChg>
      </pc:sldChg>
      <pc:sldChg chg="modSp mod setBg">
        <pc:chgData name="Gemma Andrews - Wellbeing and Public Health Manager" userId="548230e4-bb3c-44c9-8c55-7240d014f524" providerId="ADAL" clId="{CC30F8D3-395E-41EE-AD58-76A981A0052D}" dt="2022-11-10T10:45:01.122" v="5379" actId="20577"/>
        <pc:sldMkLst>
          <pc:docMk/>
          <pc:sldMk cId="3752793845" sldId="267"/>
        </pc:sldMkLst>
        <pc:spChg chg="mod">
          <ac:chgData name="Gemma Andrews - Wellbeing and Public Health Manager" userId="548230e4-bb3c-44c9-8c55-7240d014f524" providerId="ADAL" clId="{CC30F8D3-395E-41EE-AD58-76A981A0052D}" dt="2022-11-10T10:44:43.845" v="5369" actId="207"/>
          <ac:spMkLst>
            <pc:docMk/>
            <pc:sldMk cId="3752793845" sldId="267"/>
            <ac:spMk id="2" creationId="{0E34D7C6-7C20-42CE-BC7B-5F9651B237A8}"/>
          </ac:spMkLst>
        </pc:spChg>
        <pc:spChg chg="mod">
          <ac:chgData name="Gemma Andrews - Wellbeing and Public Health Manager" userId="548230e4-bb3c-44c9-8c55-7240d014f524" providerId="ADAL" clId="{CC30F8D3-395E-41EE-AD58-76A981A0052D}" dt="2022-11-10T10:45:01.122" v="5379" actId="20577"/>
          <ac:spMkLst>
            <pc:docMk/>
            <pc:sldMk cId="3752793845" sldId="267"/>
            <ac:spMk id="3" creationId="{27AD5268-F171-4176-9CF2-443BFD575868}"/>
          </ac:spMkLst>
        </pc:spChg>
      </pc:sldChg>
      <pc:sldChg chg="modSp del mod">
        <pc:chgData name="Gemma Andrews - Wellbeing and Public Health Manager" userId="548230e4-bb3c-44c9-8c55-7240d014f524" providerId="ADAL" clId="{CC30F8D3-395E-41EE-AD58-76A981A0052D}" dt="2022-11-10T10:46:42.762" v="5422" actId="47"/>
        <pc:sldMkLst>
          <pc:docMk/>
          <pc:sldMk cId="2949073114" sldId="268"/>
        </pc:sldMkLst>
        <pc:spChg chg="mod">
          <ac:chgData name="Gemma Andrews - Wellbeing and Public Health Manager" userId="548230e4-bb3c-44c9-8c55-7240d014f524" providerId="ADAL" clId="{CC30F8D3-395E-41EE-AD58-76A981A0052D}" dt="2022-11-10T10:45:26.399" v="5380" actId="21"/>
          <ac:spMkLst>
            <pc:docMk/>
            <pc:sldMk cId="2949073114" sldId="268"/>
            <ac:spMk id="3" creationId="{289A0AB8-2AE2-49ED-A84E-1EEE2E0A8E02}"/>
          </ac:spMkLst>
        </pc:spChg>
      </pc:sldChg>
      <pc:sldChg chg="addSp modSp mod ord setBg">
        <pc:chgData name="Gemma Andrews - Wellbeing and Public Health Manager" userId="548230e4-bb3c-44c9-8c55-7240d014f524" providerId="ADAL" clId="{CC30F8D3-395E-41EE-AD58-76A981A0052D}" dt="2022-11-10T10:32:13.543" v="4907" actId="122"/>
        <pc:sldMkLst>
          <pc:docMk/>
          <pc:sldMk cId="574390618" sldId="269"/>
        </pc:sldMkLst>
        <pc:spChg chg="mod">
          <ac:chgData name="Gemma Andrews - Wellbeing and Public Health Manager" userId="548230e4-bb3c-44c9-8c55-7240d014f524" providerId="ADAL" clId="{CC30F8D3-395E-41EE-AD58-76A981A0052D}" dt="2022-11-10T10:29:05.787" v="4860" actId="207"/>
          <ac:spMkLst>
            <pc:docMk/>
            <pc:sldMk cId="574390618" sldId="269"/>
            <ac:spMk id="2" creationId="{F800613F-FCA4-4E4A-A35D-75672E82EF29}"/>
          </ac:spMkLst>
        </pc:spChg>
        <pc:spChg chg="mod">
          <ac:chgData name="Gemma Andrews - Wellbeing and Public Health Manager" userId="548230e4-bb3c-44c9-8c55-7240d014f524" providerId="ADAL" clId="{CC30F8D3-395E-41EE-AD58-76A981A0052D}" dt="2022-11-10T10:31:56.097" v="4903" actId="27636"/>
          <ac:spMkLst>
            <pc:docMk/>
            <pc:sldMk cId="574390618" sldId="269"/>
            <ac:spMk id="3" creationId="{F97313CA-FCAF-4771-B67C-5BADF9A948B6}"/>
          </ac:spMkLst>
        </pc:spChg>
        <pc:spChg chg="add mod">
          <ac:chgData name="Gemma Andrews - Wellbeing and Public Health Manager" userId="548230e4-bb3c-44c9-8c55-7240d014f524" providerId="ADAL" clId="{CC30F8D3-395E-41EE-AD58-76A981A0052D}" dt="2022-11-10T10:32:13.543" v="4907" actId="122"/>
          <ac:spMkLst>
            <pc:docMk/>
            <pc:sldMk cId="574390618" sldId="269"/>
            <ac:spMk id="4" creationId="{2410C3C5-97D6-4BBA-9B74-778C404F15D1}"/>
          </ac:spMkLst>
        </pc:spChg>
      </pc:sldChg>
      <pc:sldChg chg="delSp modSp mod setBg">
        <pc:chgData name="Gemma Andrews - Wellbeing and Public Health Manager" userId="548230e4-bb3c-44c9-8c55-7240d014f524" providerId="ADAL" clId="{CC30F8D3-395E-41EE-AD58-76A981A0052D}" dt="2022-11-10T10:38:52.086" v="5177" actId="207"/>
        <pc:sldMkLst>
          <pc:docMk/>
          <pc:sldMk cId="3047727122" sldId="270"/>
        </pc:sldMkLst>
        <pc:spChg chg="mod">
          <ac:chgData name="Gemma Andrews - Wellbeing and Public Health Manager" userId="548230e4-bb3c-44c9-8c55-7240d014f524" providerId="ADAL" clId="{CC30F8D3-395E-41EE-AD58-76A981A0052D}" dt="2022-11-10T10:38:52.086" v="5177" actId="207"/>
          <ac:spMkLst>
            <pc:docMk/>
            <pc:sldMk cId="3047727122" sldId="270"/>
            <ac:spMk id="2" creationId="{638660F2-B7DA-4BEF-B75A-895586F2307C}"/>
          </ac:spMkLst>
        </pc:spChg>
        <pc:spChg chg="del">
          <ac:chgData name="Gemma Andrews - Wellbeing and Public Health Manager" userId="548230e4-bb3c-44c9-8c55-7240d014f524" providerId="ADAL" clId="{CC30F8D3-395E-41EE-AD58-76A981A0052D}" dt="2022-11-10T10:33:58.340" v="4924" actId="478"/>
          <ac:spMkLst>
            <pc:docMk/>
            <pc:sldMk cId="3047727122" sldId="270"/>
            <ac:spMk id="3" creationId="{60EBE648-8137-49ED-B353-25378B42A331}"/>
          </ac:spMkLst>
        </pc:spChg>
      </pc:sldChg>
      <pc:sldChg chg="modSp new mod ord setBg">
        <pc:chgData name="Gemma Andrews - Wellbeing and Public Health Manager" userId="548230e4-bb3c-44c9-8c55-7240d014f524" providerId="ADAL" clId="{CC30F8D3-395E-41EE-AD58-76A981A0052D}" dt="2022-11-10T10:42:01.050" v="5330" actId="948"/>
        <pc:sldMkLst>
          <pc:docMk/>
          <pc:sldMk cId="3040172899" sldId="271"/>
        </pc:sldMkLst>
        <pc:spChg chg="mod">
          <ac:chgData name="Gemma Andrews - Wellbeing and Public Health Manager" userId="548230e4-bb3c-44c9-8c55-7240d014f524" providerId="ADAL" clId="{CC30F8D3-395E-41EE-AD58-76A981A0052D}" dt="2022-11-10T10:41:37.260" v="5327" actId="207"/>
          <ac:spMkLst>
            <pc:docMk/>
            <pc:sldMk cId="3040172899" sldId="271"/>
            <ac:spMk id="2" creationId="{FF46072E-8FE4-4169-98D4-86480F9F60EB}"/>
          </ac:spMkLst>
        </pc:spChg>
        <pc:spChg chg="mod">
          <ac:chgData name="Gemma Andrews - Wellbeing and Public Health Manager" userId="548230e4-bb3c-44c9-8c55-7240d014f524" providerId="ADAL" clId="{CC30F8D3-395E-41EE-AD58-76A981A0052D}" dt="2022-11-10T10:42:01.050" v="5330" actId="948"/>
          <ac:spMkLst>
            <pc:docMk/>
            <pc:sldMk cId="3040172899" sldId="271"/>
            <ac:spMk id="3" creationId="{B8D54F3F-FB59-460B-9795-9B4C275E726B}"/>
          </ac:spMkLst>
        </pc:spChg>
      </pc:sldChg>
      <pc:sldChg chg="addSp delSp modSp new mod ord setBg">
        <pc:chgData name="Gemma Andrews - Wellbeing and Public Health Manager" userId="548230e4-bb3c-44c9-8c55-7240d014f524" providerId="ADAL" clId="{CC30F8D3-395E-41EE-AD58-76A981A0052D}" dt="2022-11-10T10:34:58.773" v="4936" actId="1076"/>
        <pc:sldMkLst>
          <pc:docMk/>
          <pc:sldMk cId="2887028570" sldId="272"/>
        </pc:sldMkLst>
        <pc:spChg chg="del">
          <ac:chgData name="Gemma Andrews - Wellbeing and Public Health Manager" userId="548230e4-bb3c-44c9-8c55-7240d014f524" providerId="ADAL" clId="{CC30F8D3-395E-41EE-AD58-76A981A0052D}" dt="2022-11-10T09:40:53.005" v="2770" actId="478"/>
          <ac:spMkLst>
            <pc:docMk/>
            <pc:sldMk cId="2887028570" sldId="272"/>
            <ac:spMk id="2" creationId="{5347289F-4FCD-4B47-BEC0-5CD4218856CE}"/>
          </ac:spMkLst>
        </pc:spChg>
        <pc:spChg chg="mod">
          <ac:chgData name="Gemma Andrews - Wellbeing and Public Health Manager" userId="548230e4-bb3c-44c9-8c55-7240d014f524" providerId="ADAL" clId="{CC30F8D3-395E-41EE-AD58-76A981A0052D}" dt="2022-11-10T09:54:32.100" v="3050" actId="255"/>
          <ac:spMkLst>
            <pc:docMk/>
            <pc:sldMk cId="2887028570" sldId="272"/>
            <ac:spMk id="3" creationId="{3D18AF22-2F35-42F4-86FC-18007C5D3913}"/>
          </ac:spMkLst>
        </pc:spChg>
        <pc:spChg chg="add mod">
          <ac:chgData name="Gemma Andrews - Wellbeing and Public Health Manager" userId="548230e4-bb3c-44c9-8c55-7240d014f524" providerId="ADAL" clId="{CC30F8D3-395E-41EE-AD58-76A981A0052D}" dt="2022-11-10T10:34:53.225" v="4934"/>
          <ac:spMkLst>
            <pc:docMk/>
            <pc:sldMk cId="2887028570" sldId="272"/>
            <ac:spMk id="6" creationId="{C036320F-DE53-41CF-AEDF-E975005C0608}"/>
          </ac:spMkLst>
        </pc:spChg>
        <pc:picChg chg="add mod modCrop">
          <ac:chgData name="Gemma Andrews - Wellbeing and Public Health Manager" userId="548230e4-bb3c-44c9-8c55-7240d014f524" providerId="ADAL" clId="{CC30F8D3-395E-41EE-AD58-76A981A0052D}" dt="2022-11-10T10:34:58.773" v="4936" actId="1076"/>
          <ac:picMkLst>
            <pc:docMk/>
            <pc:sldMk cId="2887028570" sldId="272"/>
            <ac:picMk id="5" creationId="{3710A1CF-639D-4269-AD0A-6A58FB3B321F}"/>
          </ac:picMkLst>
        </pc:picChg>
      </pc:sldChg>
      <pc:sldChg chg="delSp modSp new mod ord setBg">
        <pc:chgData name="Gemma Andrews - Wellbeing and Public Health Manager" userId="548230e4-bb3c-44c9-8c55-7240d014f524" providerId="ADAL" clId="{CC30F8D3-395E-41EE-AD58-76A981A0052D}" dt="2022-11-10T10:11:36.219" v="3452" actId="1076"/>
        <pc:sldMkLst>
          <pc:docMk/>
          <pc:sldMk cId="1606949959" sldId="273"/>
        </pc:sldMkLst>
        <pc:spChg chg="mod">
          <ac:chgData name="Gemma Andrews - Wellbeing and Public Health Manager" userId="548230e4-bb3c-44c9-8c55-7240d014f524" providerId="ADAL" clId="{CC30F8D3-395E-41EE-AD58-76A981A0052D}" dt="2022-11-10T10:11:36.219" v="3452" actId="1076"/>
          <ac:spMkLst>
            <pc:docMk/>
            <pc:sldMk cId="1606949959" sldId="273"/>
            <ac:spMk id="2" creationId="{52F0ABA5-D19E-44E0-B00C-9783371B9B5D}"/>
          </ac:spMkLst>
        </pc:spChg>
        <pc:spChg chg="del">
          <ac:chgData name="Gemma Andrews - Wellbeing and Public Health Manager" userId="548230e4-bb3c-44c9-8c55-7240d014f524" providerId="ADAL" clId="{CC30F8D3-395E-41EE-AD58-76A981A0052D}" dt="2022-11-10T10:10:09.222" v="3327" actId="478"/>
          <ac:spMkLst>
            <pc:docMk/>
            <pc:sldMk cId="1606949959" sldId="273"/>
            <ac:spMk id="3" creationId="{9B5EC252-B842-4E4C-BA4F-517E4F66DA6E}"/>
          </ac:spMkLst>
        </pc:spChg>
      </pc:sldChg>
      <pc:sldChg chg="delSp modSp new mod setBg">
        <pc:chgData name="Gemma Andrews - Wellbeing and Public Health Manager" userId="548230e4-bb3c-44c9-8c55-7240d014f524" providerId="ADAL" clId="{CC30F8D3-395E-41EE-AD58-76A981A0052D}" dt="2022-11-10T10:46:41.188" v="5421" actId="1076"/>
        <pc:sldMkLst>
          <pc:docMk/>
          <pc:sldMk cId="780989039" sldId="274"/>
        </pc:sldMkLst>
        <pc:spChg chg="mod">
          <ac:chgData name="Gemma Andrews - Wellbeing and Public Health Manager" userId="548230e4-bb3c-44c9-8c55-7240d014f524" providerId="ADAL" clId="{CC30F8D3-395E-41EE-AD58-76A981A0052D}" dt="2022-11-10T10:46:41.188" v="5421" actId="1076"/>
          <ac:spMkLst>
            <pc:docMk/>
            <pc:sldMk cId="780989039" sldId="274"/>
            <ac:spMk id="2" creationId="{95FAF9A1-DFAC-4EDA-9DD8-52EE145A2903}"/>
          </ac:spMkLst>
        </pc:spChg>
        <pc:spChg chg="del">
          <ac:chgData name="Gemma Andrews - Wellbeing and Public Health Manager" userId="548230e4-bb3c-44c9-8c55-7240d014f524" providerId="ADAL" clId="{CC30F8D3-395E-41EE-AD58-76A981A0052D}" dt="2022-11-10T10:43:11.506" v="5349" actId="478"/>
          <ac:spMkLst>
            <pc:docMk/>
            <pc:sldMk cId="780989039" sldId="274"/>
            <ac:spMk id="3" creationId="{3312B4FB-C49C-45D0-8975-A1BE552F3109}"/>
          </ac:spMkLst>
        </pc:spChg>
      </pc:sldChg>
      <pc:sldChg chg="modSp add mod setBg">
        <pc:chgData name="Gemma Andrews - Wellbeing and Public Health Manager" userId="548230e4-bb3c-44c9-8c55-7240d014f524" providerId="ADAL" clId="{CC30F8D3-395E-41EE-AD58-76A981A0052D}" dt="2022-11-10T10:48:02.557" v="5480" actId="122"/>
        <pc:sldMkLst>
          <pc:docMk/>
          <pc:sldMk cId="557523586" sldId="275"/>
        </pc:sldMkLst>
        <pc:spChg chg="mod">
          <ac:chgData name="Gemma Andrews - Wellbeing and Public Health Manager" userId="548230e4-bb3c-44c9-8c55-7240d014f524" providerId="ADAL" clId="{CC30F8D3-395E-41EE-AD58-76A981A0052D}" dt="2022-11-10T10:48:02.557" v="5480" actId="122"/>
          <ac:spMkLst>
            <pc:docMk/>
            <pc:sldMk cId="557523586" sldId="275"/>
            <ac:spMk id="2" creationId="{0E34D7C6-7C20-42CE-BC7B-5F9651B237A8}"/>
          </ac:spMkLst>
        </pc:spChg>
        <pc:spChg chg="mod">
          <ac:chgData name="Gemma Andrews - Wellbeing and Public Health Manager" userId="548230e4-bb3c-44c9-8c55-7240d014f524" providerId="ADAL" clId="{CC30F8D3-395E-41EE-AD58-76A981A0052D}" dt="2022-11-10T10:47:57.050" v="5477" actId="20577"/>
          <ac:spMkLst>
            <pc:docMk/>
            <pc:sldMk cId="557523586" sldId="275"/>
            <ac:spMk id="3" creationId="{27AD5268-F171-4176-9CF2-443BFD575868}"/>
          </ac:spMkLst>
        </pc:spChg>
      </pc:sldChg>
      <pc:sldChg chg="new del">
        <pc:chgData name="Gemma Andrews - Wellbeing and Public Health Manager" userId="548230e4-bb3c-44c9-8c55-7240d014f524" providerId="ADAL" clId="{CC30F8D3-395E-41EE-AD58-76A981A0052D}" dt="2022-11-10T10:46:58.656" v="5426" actId="680"/>
        <pc:sldMkLst>
          <pc:docMk/>
          <pc:sldMk cId="1211512549" sldId="275"/>
        </pc:sldMkLst>
      </pc:sldChg>
    </pc:docChg>
  </pc:docChgLst>
  <pc:docChgLst>
    <pc:chgData name="Gemma Andrews" userId="548230e4-bb3c-44c9-8c55-7240d014f524" providerId="ADAL" clId="{CC30F8D3-395E-41EE-AD58-76A981A0052D}"/>
    <pc:docChg chg="modSld">
      <pc:chgData name="Gemma Andrews" userId="548230e4-bb3c-44c9-8c55-7240d014f524" providerId="ADAL" clId="{CC30F8D3-395E-41EE-AD58-76A981A0052D}" dt="2022-11-10T00:05:53.823" v="0"/>
      <pc:docMkLst>
        <pc:docMk/>
      </pc:docMkLst>
      <pc:sldChg chg="modSp mod">
        <pc:chgData name="Gemma Andrews" userId="548230e4-bb3c-44c9-8c55-7240d014f524" providerId="ADAL" clId="{CC30F8D3-395E-41EE-AD58-76A981A0052D}" dt="2022-11-10T00:05:53.823" v="0"/>
        <pc:sldMkLst>
          <pc:docMk/>
          <pc:sldMk cId="574390618" sldId="269"/>
        </pc:sldMkLst>
        <pc:spChg chg="mod">
          <ac:chgData name="Gemma Andrews" userId="548230e4-bb3c-44c9-8c55-7240d014f524" providerId="ADAL" clId="{CC30F8D3-395E-41EE-AD58-76A981A0052D}" dt="2022-11-10T00:05:53.823" v="0"/>
          <ac:spMkLst>
            <pc:docMk/>
            <pc:sldMk cId="574390618" sldId="269"/>
            <ac:spMk id="3" creationId="{F97313CA-FCAF-4771-B67C-5BADF9A948B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C80A-975D-4532-846F-AE1EB5FEA9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4739525-69BE-475E-9676-F8AF3DDDBE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BF9B2E2-7382-4610-B0C4-C8A8AD05F650}"/>
              </a:ext>
            </a:extLst>
          </p:cNvPr>
          <p:cNvSpPr>
            <a:spLocks noGrp="1"/>
          </p:cNvSpPr>
          <p:nvPr>
            <p:ph type="dt" sz="half" idx="10"/>
          </p:nvPr>
        </p:nvSpPr>
        <p:spPr/>
        <p:txBody>
          <a:bodyPr/>
          <a:lstStyle/>
          <a:p>
            <a:fld id="{7FCAB907-547E-4F7B-92C0-23C70491D784}" type="datetimeFigureOut">
              <a:rPr lang="en-GB" smtClean="0"/>
              <a:t>10/11/2022</a:t>
            </a:fld>
            <a:endParaRPr lang="en-GB"/>
          </a:p>
        </p:txBody>
      </p:sp>
      <p:sp>
        <p:nvSpPr>
          <p:cNvPr id="5" name="Footer Placeholder 4">
            <a:extLst>
              <a:ext uri="{FF2B5EF4-FFF2-40B4-BE49-F238E27FC236}">
                <a16:creationId xmlns:a16="http://schemas.microsoft.com/office/drawing/2014/main" id="{693C0FB1-44E2-417E-83D8-DF7B3DA47C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D20480-2FCA-4370-92E4-C820D25915E4}"/>
              </a:ext>
            </a:extLst>
          </p:cNvPr>
          <p:cNvSpPr>
            <a:spLocks noGrp="1"/>
          </p:cNvSpPr>
          <p:nvPr>
            <p:ph type="sldNum" sz="quarter" idx="12"/>
          </p:nvPr>
        </p:nvSpPr>
        <p:spPr/>
        <p:txBody>
          <a:bodyPr/>
          <a:lstStyle/>
          <a:p>
            <a:fld id="{4DB01006-9571-4792-AD5D-DB0E4E631724}" type="slidenum">
              <a:rPr lang="en-GB" smtClean="0"/>
              <a:t>‹#›</a:t>
            </a:fld>
            <a:endParaRPr lang="en-GB"/>
          </a:p>
        </p:txBody>
      </p:sp>
    </p:spTree>
    <p:extLst>
      <p:ext uri="{BB962C8B-B14F-4D97-AF65-F5344CB8AC3E}">
        <p14:creationId xmlns:p14="http://schemas.microsoft.com/office/powerpoint/2010/main" val="76953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33838-56A3-4902-B21A-A12B29DBCF4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7ADE8A-CA02-4198-9951-90B06FD228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3A8D48-BAB0-45D1-ACC5-EF700F1C94B3}"/>
              </a:ext>
            </a:extLst>
          </p:cNvPr>
          <p:cNvSpPr>
            <a:spLocks noGrp="1"/>
          </p:cNvSpPr>
          <p:nvPr>
            <p:ph type="dt" sz="half" idx="10"/>
          </p:nvPr>
        </p:nvSpPr>
        <p:spPr/>
        <p:txBody>
          <a:bodyPr/>
          <a:lstStyle/>
          <a:p>
            <a:fld id="{7FCAB907-547E-4F7B-92C0-23C70491D784}" type="datetimeFigureOut">
              <a:rPr lang="en-GB" smtClean="0"/>
              <a:t>10/11/2022</a:t>
            </a:fld>
            <a:endParaRPr lang="en-GB"/>
          </a:p>
        </p:txBody>
      </p:sp>
      <p:sp>
        <p:nvSpPr>
          <p:cNvPr id="5" name="Footer Placeholder 4">
            <a:extLst>
              <a:ext uri="{FF2B5EF4-FFF2-40B4-BE49-F238E27FC236}">
                <a16:creationId xmlns:a16="http://schemas.microsoft.com/office/drawing/2014/main" id="{EE486F52-6EF1-4D8C-805B-50AF5A0F17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03B76A-4E24-4901-BF05-AB344E40F120}"/>
              </a:ext>
            </a:extLst>
          </p:cNvPr>
          <p:cNvSpPr>
            <a:spLocks noGrp="1"/>
          </p:cNvSpPr>
          <p:nvPr>
            <p:ph type="sldNum" sz="quarter" idx="12"/>
          </p:nvPr>
        </p:nvSpPr>
        <p:spPr/>
        <p:txBody>
          <a:bodyPr/>
          <a:lstStyle/>
          <a:p>
            <a:fld id="{4DB01006-9571-4792-AD5D-DB0E4E631724}" type="slidenum">
              <a:rPr lang="en-GB" smtClean="0"/>
              <a:t>‹#›</a:t>
            </a:fld>
            <a:endParaRPr lang="en-GB"/>
          </a:p>
        </p:txBody>
      </p:sp>
    </p:spTree>
    <p:extLst>
      <p:ext uri="{BB962C8B-B14F-4D97-AF65-F5344CB8AC3E}">
        <p14:creationId xmlns:p14="http://schemas.microsoft.com/office/powerpoint/2010/main" val="2535086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163C-7797-4D9F-972E-E756F7AA5F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93223F6-EBEC-491C-A38F-56A220B353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CA797B-291D-40A7-8FB3-95FD6A5820C0}"/>
              </a:ext>
            </a:extLst>
          </p:cNvPr>
          <p:cNvSpPr>
            <a:spLocks noGrp="1"/>
          </p:cNvSpPr>
          <p:nvPr>
            <p:ph type="dt" sz="half" idx="10"/>
          </p:nvPr>
        </p:nvSpPr>
        <p:spPr/>
        <p:txBody>
          <a:bodyPr/>
          <a:lstStyle/>
          <a:p>
            <a:fld id="{7FCAB907-547E-4F7B-92C0-23C70491D784}" type="datetimeFigureOut">
              <a:rPr lang="en-GB" smtClean="0"/>
              <a:t>10/11/2022</a:t>
            </a:fld>
            <a:endParaRPr lang="en-GB"/>
          </a:p>
        </p:txBody>
      </p:sp>
      <p:sp>
        <p:nvSpPr>
          <p:cNvPr id="5" name="Footer Placeholder 4">
            <a:extLst>
              <a:ext uri="{FF2B5EF4-FFF2-40B4-BE49-F238E27FC236}">
                <a16:creationId xmlns:a16="http://schemas.microsoft.com/office/drawing/2014/main" id="{E3521874-B182-4020-8CCC-88229B11ED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64F738-78E0-4937-B8B1-31481F66A2E0}"/>
              </a:ext>
            </a:extLst>
          </p:cNvPr>
          <p:cNvSpPr>
            <a:spLocks noGrp="1"/>
          </p:cNvSpPr>
          <p:nvPr>
            <p:ph type="sldNum" sz="quarter" idx="12"/>
          </p:nvPr>
        </p:nvSpPr>
        <p:spPr/>
        <p:txBody>
          <a:bodyPr/>
          <a:lstStyle/>
          <a:p>
            <a:fld id="{4DB01006-9571-4792-AD5D-DB0E4E631724}" type="slidenum">
              <a:rPr lang="en-GB" smtClean="0"/>
              <a:t>‹#›</a:t>
            </a:fld>
            <a:endParaRPr lang="en-GB"/>
          </a:p>
        </p:txBody>
      </p:sp>
    </p:spTree>
    <p:extLst>
      <p:ext uri="{BB962C8B-B14F-4D97-AF65-F5344CB8AC3E}">
        <p14:creationId xmlns:p14="http://schemas.microsoft.com/office/powerpoint/2010/main" val="1587109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5A7D3-D2E0-4BCC-8F78-378B943373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583436-290D-45EB-9FCB-B82F16DE74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6CCC466-3DA7-4B5B-AF76-D1C51BB20E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708D3A5-97DD-41A0-8025-2E0FAC4C64A5}"/>
              </a:ext>
            </a:extLst>
          </p:cNvPr>
          <p:cNvSpPr>
            <a:spLocks noGrp="1"/>
          </p:cNvSpPr>
          <p:nvPr>
            <p:ph type="dt" sz="half" idx="10"/>
          </p:nvPr>
        </p:nvSpPr>
        <p:spPr/>
        <p:txBody>
          <a:bodyPr/>
          <a:lstStyle/>
          <a:p>
            <a:fld id="{7FCAB907-547E-4F7B-92C0-23C70491D784}" type="datetimeFigureOut">
              <a:rPr lang="en-GB" smtClean="0"/>
              <a:t>10/11/2022</a:t>
            </a:fld>
            <a:endParaRPr lang="en-GB"/>
          </a:p>
        </p:txBody>
      </p:sp>
      <p:sp>
        <p:nvSpPr>
          <p:cNvPr id="6" name="Footer Placeholder 5">
            <a:extLst>
              <a:ext uri="{FF2B5EF4-FFF2-40B4-BE49-F238E27FC236}">
                <a16:creationId xmlns:a16="http://schemas.microsoft.com/office/drawing/2014/main" id="{6BF35991-552F-4025-837D-10B5FDEB13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D3B32B-75B1-43D2-97F7-B95272F941F5}"/>
              </a:ext>
            </a:extLst>
          </p:cNvPr>
          <p:cNvSpPr>
            <a:spLocks noGrp="1"/>
          </p:cNvSpPr>
          <p:nvPr>
            <p:ph type="sldNum" sz="quarter" idx="12"/>
          </p:nvPr>
        </p:nvSpPr>
        <p:spPr/>
        <p:txBody>
          <a:bodyPr/>
          <a:lstStyle/>
          <a:p>
            <a:fld id="{4DB01006-9571-4792-AD5D-DB0E4E631724}" type="slidenum">
              <a:rPr lang="en-GB" smtClean="0"/>
              <a:t>‹#›</a:t>
            </a:fld>
            <a:endParaRPr lang="en-GB"/>
          </a:p>
        </p:txBody>
      </p:sp>
    </p:spTree>
    <p:extLst>
      <p:ext uri="{BB962C8B-B14F-4D97-AF65-F5344CB8AC3E}">
        <p14:creationId xmlns:p14="http://schemas.microsoft.com/office/powerpoint/2010/main" val="153992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F00EC-BBE3-4012-BBED-AC4AE205431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FDA48D-1D23-4E54-8A0B-6E5FDF9EC4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7AD2B2-0195-4196-9DCD-04D7A8FD96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1A74A62-C8D3-465C-8C34-FEC5DAC694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2356E9-430A-4F46-BF17-8D87619404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001214E-3C44-4FCF-858D-95B08C534507}"/>
              </a:ext>
            </a:extLst>
          </p:cNvPr>
          <p:cNvSpPr>
            <a:spLocks noGrp="1"/>
          </p:cNvSpPr>
          <p:nvPr>
            <p:ph type="dt" sz="half" idx="10"/>
          </p:nvPr>
        </p:nvSpPr>
        <p:spPr/>
        <p:txBody>
          <a:bodyPr/>
          <a:lstStyle/>
          <a:p>
            <a:fld id="{7FCAB907-547E-4F7B-92C0-23C70491D784}" type="datetimeFigureOut">
              <a:rPr lang="en-GB" smtClean="0"/>
              <a:t>10/11/2022</a:t>
            </a:fld>
            <a:endParaRPr lang="en-GB"/>
          </a:p>
        </p:txBody>
      </p:sp>
      <p:sp>
        <p:nvSpPr>
          <p:cNvPr id="8" name="Footer Placeholder 7">
            <a:extLst>
              <a:ext uri="{FF2B5EF4-FFF2-40B4-BE49-F238E27FC236}">
                <a16:creationId xmlns:a16="http://schemas.microsoft.com/office/drawing/2014/main" id="{535400CD-9801-4799-A7AD-30001F1361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F43386F-3B08-4B0B-8BA6-49728682DEF7}"/>
              </a:ext>
            </a:extLst>
          </p:cNvPr>
          <p:cNvSpPr>
            <a:spLocks noGrp="1"/>
          </p:cNvSpPr>
          <p:nvPr>
            <p:ph type="sldNum" sz="quarter" idx="12"/>
          </p:nvPr>
        </p:nvSpPr>
        <p:spPr/>
        <p:txBody>
          <a:bodyPr/>
          <a:lstStyle/>
          <a:p>
            <a:fld id="{4DB01006-9571-4792-AD5D-DB0E4E631724}" type="slidenum">
              <a:rPr lang="en-GB" smtClean="0"/>
              <a:t>‹#›</a:t>
            </a:fld>
            <a:endParaRPr lang="en-GB"/>
          </a:p>
        </p:txBody>
      </p:sp>
    </p:spTree>
    <p:extLst>
      <p:ext uri="{BB962C8B-B14F-4D97-AF65-F5344CB8AC3E}">
        <p14:creationId xmlns:p14="http://schemas.microsoft.com/office/powerpoint/2010/main" val="771459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8ABF3-DB6C-41A4-90E2-56E30D721A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9FA4567-6EA1-46EB-9DA7-27DFD39C607B}"/>
              </a:ext>
            </a:extLst>
          </p:cNvPr>
          <p:cNvSpPr>
            <a:spLocks noGrp="1"/>
          </p:cNvSpPr>
          <p:nvPr>
            <p:ph type="dt" sz="half" idx="10"/>
          </p:nvPr>
        </p:nvSpPr>
        <p:spPr/>
        <p:txBody>
          <a:bodyPr/>
          <a:lstStyle/>
          <a:p>
            <a:fld id="{7FCAB907-547E-4F7B-92C0-23C70491D784}" type="datetimeFigureOut">
              <a:rPr lang="en-GB" smtClean="0"/>
              <a:t>10/11/2022</a:t>
            </a:fld>
            <a:endParaRPr lang="en-GB"/>
          </a:p>
        </p:txBody>
      </p:sp>
      <p:sp>
        <p:nvSpPr>
          <p:cNvPr id="4" name="Footer Placeholder 3">
            <a:extLst>
              <a:ext uri="{FF2B5EF4-FFF2-40B4-BE49-F238E27FC236}">
                <a16:creationId xmlns:a16="http://schemas.microsoft.com/office/drawing/2014/main" id="{E9CF1B2E-7C09-4105-8035-471EDEC117C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6780DB4-2B89-4538-A01C-2DAC1309104A}"/>
              </a:ext>
            </a:extLst>
          </p:cNvPr>
          <p:cNvSpPr>
            <a:spLocks noGrp="1"/>
          </p:cNvSpPr>
          <p:nvPr>
            <p:ph type="sldNum" sz="quarter" idx="12"/>
          </p:nvPr>
        </p:nvSpPr>
        <p:spPr/>
        <p:txBody>
          <a:bodyPr/>
          <a:lstStyle/>
          <a:p>
            <a:fld id="{4DB01006-9571-4792-AD5D-DB0E4E631724}" type="slidenum">
              <a:rPr lang="en-GB" smtClean="0"/>
              <a:t>‹#›</a:t>
            </a:fld>
            <a:endParaRPr lang="en-GB"/>
          </a:p>
        </p:txBody>
      </p:sp>
    </p:spTree>
    <p:extLst>
      <p:ext uri="{BB962C8B-B14F-4D97-AF65-F5344CB8AC3E}">
        <p14:creationId xmlns:p14="http://schemas.microsoft.com/office/powerpoint/2010/main" val="3812570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93323E-1FFA-421E-8E20-083D1DED273A}"/>
              </a:ext>
            </a:extLst>
          </p:cNvPr>
          <p:cNvSpPr>
            <a:spLocks noGrp="1"/>
          </p:cNvSpPr>
          <p:nvPr>
            <p:ph type="dt" sz="half" idx="10"/>
          </p:nvPr>
        </p:nvSpPr>
        <p:spPr/>
        <p:txBody>
          <a:bodyPr/>
          <a:lstStyle/>
          <a:p>
            <a:fld id="{7FCAB907-547E-4F7B-92C0-23C70491D784}" type="datetimeFigureOut">
              <a:rPr lang="en-GB" smtClean="0"/>
              <a:t>10/11/2022</a:t>
            </a:fld>
            <a:endParaRPr lang="en-GB"/>
          </a:p>
        </p:txBody>
      </p:sp>
      <p:sp>
        <p:nvSpPr>
          <p:cNvPr id="3" name="Footer Placeholder 2">
            <a:extLst>
              <a:ext uri="{FF2B5EF4-FFF2-40B4-BE49-F238E27FC236}">
                <a16:creationId xmlns:a16="http://schemas.microsoft.com/office/drawing/2014/main" id="{3729B0AF-0408-42DA-838A-EFD3273FEF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6257D0D-1787-46CF-992E-94D9D978E8C3}"/>
              </a:ext>
            </a:extLst>
          </p:cNvPr>
          <p:cNvSpPr>
            <a:spLocks noGrp="1"/>
          </p:cNvSpPr>
          <p:nvPr>
            <p:ph type="sldNum" sz="quarter" idx="12"/>
          </p:nvPr>
        </p:nvSpPr>
        <p:spPr/>
        <p:txBody>
          <a:bodyPr/>
          <a:lstStyle/>
          <a:p>
            <a:fld id="{4DB01006-9571-4792-AD5D-DB0E4E631724}" type="slidenum">
              <a:rPr lang="en-GB" smtClean="0"/>
              <a:t>‹#›</a:t>
            </a:fld>
            <a:endParaRPr lang="en-GB"/>
          </a:p>
        </p:txBody>
      </p:sp>
    </p:spTree>
    <p:extLst>
      <p:ext uri="{BB962C8B-B14F-4D97-AF65-F5344CB8AC3E}">
        <p14:creationId xmlns:p14="http://schemas.microsoft.com/office/powerpoint/2010/main" val="2200461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ECFB8-DA80-41CA-8B6D-AFFC4CDDD5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4E4839D-22E5-4553-8F7E-2034EF8BCF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29686CF-3966-486C-805A-EE4376BC24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556B02-D892-4E6A-8219-D879A0885D2A}"/>
              </a:ext>
            </a:extLst>
          </p:cNvPr>
          <p:cNvSpPr>
            <a:spLocks noGrp="1"/>
          </p:cNvSpPr>
          <p:nvPr>
            <p:ph type="dt" sz="half" idx="10"/>
          </p:nvPr>
        </p:nvSpPr>
        <p:spPr/>
        <p:txBody>
          <a:bodyPr/>
          <a:lstStyle/>
          <a:p>
            <a:fld id="{7FCAB907-547E-4F7B-92C0-23C70491D784}" type="datetimeFigureOut">
              <a:rPr lang="en-GB" smtClean="0"/>
              <a:t>10/11/2022</a:t>
            </a:fld>
            <a:endParaRPr lang="en-GB"/>
          </a:p>
        </p:txBody>
      </p:sp>
      <p:sp>
        <p:nvSpPr>
          <p:cNvPr id="6" name="Footer Placeholder 5">
            <a:extLst>
              <a:ext uri="{FF2B5EF4-FFF2-40B4-BE49-F238E27FC236}">
                <a16:creationId xmlns:a16="http://schemas.microsoft.com/office/drawing/2014/main" id="{A5EBAAE1-AEF6-4F43-A5A1-423A28667AE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CC9670-1DB4-4D29-A4EB-4E9C988CBD27}"/>
              </a:ext>
            </a:extLst>
          </p:cNvPr>
          <p:cNvSpPr>
            <a:spLocks noGrp="1"/>
          </p:cNvSpPr>
          <p:nvPr>
            <p:ph type="sldNum" sz="quarter" idx="12"/>
          </p:nvPr>
        </p:nvSpPr>
        <p:spPr/>
        <p:txBody>
          <a:bodyPr/>
          <a:lstStyle/>
          <a:p>
            <a:fld id="{4DB01006-9571-4792-AD5D-DB0E4E631724}" type="slidenum">
              <a:rPr lang="en-GB" smtClean="0"/>
              <a:t>‹#›</a:t>
            </a:fld>
            <a:endParaRPr lang="en-GB"/>
          </a:p>
        </p:txBody>
      </p:sp>
    </p:spTree>
    <p:extLst>
      <p:ext uri="{BB962C8B-B14F-4D97-AF65-F5344CB8AC3E}">
        <p14:creationId xmlns:p14="http://schemas.microsoft.com/office/powerpoint/2010/main" val="3861221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507D2-AFE5-4BE5-900A-5C48559953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DD5BC3E-0B6E-469C-9A9F-3F3BF19F63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F9FD6F4-B59C-4E4C-9ADF-9CCEB8E2D4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D085F0-CAB8-42FC-B609-2770583639A6}"/>
              </a:ext>
            </a:extLst>
          </p:cNvPr>
          <p:cNvSpPr>
            <a:spLocks noGrp="1"/>
          </p:cNvSpPr>
          <p:nvPr>
            <p:ph type="dt" sz="half" idx="10"/>
          </p:nvPr>
        </p:nvSpPr>
        <p:spPr/>
        <p:txBody>
          <a:bodyPr/>
          <a:lstStyle/>
          <a:p>
            <a:fld id="{7FCAB907-547E-4F7B-92C0-23C70491D784}" type="datetimeFigureOut">
              <a:rPr lang="en-GB" smtClean="0"/>
              <a:t>10/11/2022</a:t>
            </a:fld>
            <a:endParaRPr lang="en-GB"/>
          </a:p>
        </p:txBody>
      </p:sp>
      <p:sp>
        <p:nvSpPr>
          <p:cNvPr id="6" name="Footer Placeholder 5">
            <a:extLst>
              <a:ext uri="{FF2B5EF4-FFF2-40B4-BE49-F238E27FC236}">
                <a16:creationId xmlns:a16="http://schemas.microsoft.com/office/drawing/2014/main" id="{4599508D-719C-4B2F-908F-D298F7479B2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CF3149-271C-49BB-A5DD-6DA6FFF78DCC}"/>
              </a:ext>
            </a:extLst>
          </p:cNvPr>
          <p:cNvSpPr>
            <a:spLocks noGrp="1"/>
          </p:cNvSpPr>
          <p:nvPr>
            <p:ph type="sldNum" sz="quarter" idx="12"/>
          </p:nvPr>
        </p:nvSpPr>
        <p:spPr/>
        <p:txBody>
          <a:bodyPr/>
          <a:lstStyle/>
          <a:p>
            <a:fld id="{4DB01006-9571-4792-AD5D-DB0E4E631724}" type="slidenum">
              <a:rPr lang="en-GB" smtClean="0"/>
              <a:t>‹#›</a:t>
            </a:fld>
            <a:endParaRPr lang="en-GB"/>
          </a:p>
        </p:txBody>
      </p:sp>
    </p:spTree>
    <p:extLst>
      <p:ext uri="{BB962C8B-B14F-4D97-AF65-F5344CB8AC3E}">
        <p14:creationId xmlns:p14="http://schemas.microsoft.com/office/powerpoint/2010/main" val="3562891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BCB7C-8B57-4F5F-84D2-F69907A7E24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98AD279-CBEE-4A92-AD9E-D8009CBB7A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932378-A793-4E5A-8581-6EBA5C1F1440}"/>
              </a:ext>
            </a:extLst>
          </p:cNvPr>
          <p:cNvSpPr>
            <a:spLocks noGrp="1"/>
          </p:cNvSpPr>
          <p:nvPr>
            <p:ph type="dt" sz="half" idx="10"/>
          </p:nvPr>
        </p:nvSpPr>
        <p:spPr/>
        <p:txBody>
          <a:bodyPr/>
          <a:lstStyle/>
          <a:p>
            <a:fld id="{7FCAB907-547E-4F7B-92C0-23C70491D784}" type="datetimeFigureOut">
              <a:rPr lang="en-GB" smtClean="0"/>
              <a:t>10/11/2022</a:t>
            </a:fld>
            <a:endParaRPr lang="en-GB"/>
          </a:p>
        </p:txBody>
      </p:sp>
      <p:sp>
        <p:nvSpPr>
          <p:cNvPr id="5" name="Footer Placeholder 4">
            <a:extLst>
              <a:ext uri="{FF2B5EF4-FFF2-40B4-BE49-F238E27FC236}">
                <a16:creationId xmlns:a16="http://schemas.microsoft.com/office/drawing/2014/main" id="{248B5C80-9BCA-4FD6-99EC-7EFDFA88EE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1019B2-DEE6-4AE7-BD2F-8344E9DEE94B}"/>
              </a:ext>
            </a:extLst>
          </p:cNvPr>
          <p:cNvSpPr>
            <a:spLocks noGrp="1"/>
          </p:cNvSpPr>
          <p:nvPr>
            <p:ph type="sldNum" sz="quarter" idx="12"/>
          </p:nvPr>
        </p:nvSpPr>
        <p:spPr/>
        <p:txBody>
          <a:bodyPr/>
          <a:lstStyle/>
          <a:p>
            <a:fld id="{4DB01006-9571-4792-AD5D-DB0E4E631724}" type="slidenum">
              <a:rPr lang="en-GB" smtClean="0"/>
              <a:t>‹#›</a:t>
            </a:fld>
            <a:endParaRPr lang="en-GB"/>
          </a:p>
        </p:txBody>
      </p:sp>
    </p:spTree>
    <p:extLst>
      <p:ext uri="{BB962C8B-B14F-4D97-AF65-F5344CB8AC3E}">
        <p14:creationId xmlns:p14="http://schemas.microsoft.com/office/powerpoint/2010/main" val="249763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CC9BA-577B-4F4C-AD3A-29D92C61447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1E2E299-BFB5-43F6-A522-7897574084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DCD622-D689-4877-9312-2D705283C6A9}"/>
              </a:ext>
            </a:extLst>
          </p:cNvPr>
          <p:cNvSpPr>
            <a:spLocks noGrp="1"/>
          </p:cNvSpPr>
          <p:nvPr>
            <p:ph type="dt" sz="half" idx="10"/>
          </p:nvPr>
        </p:nvSpPr>
        <p:spPr/>
        <p:txBody>
          <a:bodyPr/>
          <a:lstStyle/>
          <a:p>
            <a:fld id="{7FCAB907-547E-4F7B-92C0-23C70491D784}" type="datetimeFigureOut">
              <a:rPr lang="en-GB" smtClean="0"/>
              <a:t>10/11/2022</a:t>
            </a:fld>
            <a:endParaRPr lang="en-GB"/>
          </a:p>
        </p:txBody>
      </p:sp>
      <p:sp>
        <p:nvSpPr>
          <p:cNvPr id="5" name="Footer Placeholder 4">
            <a:extLst>
              <a:ext uri="{FF2B5EF4-FFF2-40B4-BE49-F238E27FC236}">
                <a16:creationId xmlns:a16="http://schemas.microsoft.com/office/drawing/2014/main" id="{5A88CBC9-0DCF-41EE-96B0-1DBCD5881A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39E984-C033-4909-99C0-E55A982A84D4}"/>
              </a:ext>
            </a:extLst>
          </p:cNvPr>
          <p:cNvSpPr>
            <a:spLocks noGrp="1"/>
          </p:cNvSpPr>
          <p:nvPr>
            <p:ph type="sldNum" sz="quarter" idx="12"/>
          </p:nvPr>
        </p:nvSpPr>
        <p:spPr/>
        <p:txBody>
          <a:bodyPr/>
          <a:lstStyle/>
          <a:p>
            <a:fld id="{4DB01006-9571-4792-AD5D-DB0E4E631724}" type="slidenum">
              <a:rPr lang="en-GB" smtClean="0"/>
              <a:t>‹#›</a:t>
            </a:fld>
            <a:endParaRPr lang="en-GB"/>
          </a:p>
        </p:txBody>
      </p:sp>
    </p:spTree>
    <p:extLst>
      <p:ext uri="{BB962C8B-B14F-4D97-AF65-F5344CB8AC3E}">
        <p14:creationId xmlns:p14="http://schemas.microsoft.com/office/powerpoint/2010/main" val="15271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BA5CC5-35D8-48E8-8931-B27F29A4A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031EB08-DEEB-47CA-A07C-E155DB1471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38272D-7233-4992-A731-FE11FA6A9F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CAB907-547E-4F7B-92C0-23C70491D784}" type="datetimeFigureOut">
              <a:rPr lang="en-GB" smtClean="0"/>
              <a:t>10/11/2022</a:t>
            </a:fld>
            <a:endParaRPr lang="en-GB"/>
          </a:p>
        </p:txBody>
      </p:sp>
      <p:sp>
        <p:nvSpPr>
          <p:cNvPr id="5" name="Footer Placeholder 4">
            <a:extLst>
              <a:ext uri="{FF2B5EF4-FFF2-40B4-BE49-F238E27FC236}">
                <a16:creationId xmlns:a16="http://schemas.microsoft.com/office/drawing/2014/main" id="{24930ED2-D8AC-47B1-B1F2-812591A539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2309AF7-9E02-49A4-91C0-ACAFCBE46A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B01006-9571-4792-AD5D-DB0E4E631724}" type="slidenum">
              <a:rPr lang="en-GB" smtClean="0"/>
              <a:t>‹#›</a:t>
            </a:fld>
            <a:endParaRPr lang="en-GB"/>
          </a:p>
        </p:txBody>
      </p:sp>
    </p:spTree>
    <p:extLst>
      <p:ext uri="{BB962C8B-B14F-4D97-AF65-F5344CB8AC3E}">
        <p14:creationId xmlns:p14="http://schemas.microsoft.com/office/powerpoint/2010/main" val="6811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08DB0-EA4E-49CE-B4A2-BF69D27120DE}"/>
              </a:ext>
            </a:extLst>
          </p:cNvPr>
          <p:cNvSpPr>
            <a:spLocks noGrp="1"/>
          </p:cNvSpPr>
          <p:nvPr>
            <p:ph type="title"/>
          </p:nvPr>
        </p:nvSpPr>
        <p:spPr>
          <a:xfrm>
            <a:off x="727363" y="500062"/>
            <a:ext cx="10515600" cy="1325563"/>
          </a:xfrm>
        </p:spPr>
        <p:txBody>
          <a:bodyPr>
            <a:noAutofit/>
          </a:bodyPr>
          <a:lstStyle/>
          <a:p>
            <a:r>
              <a:rPr lang="en-GB" sz="3200" b="1" dirty="0">
                <a:solidFill>
                  <a:schemeClr val="bg1"/>
                </a:solidFill>
                <a:effectLst/>
                <a:latin typeface="Calibri "/>
                <a:ea typeface="Calibri" panose="020F0502020204030204" pitchFamily="34" charset="0"/>
                <a:cs typeface="Times New Roman" panose="02020603050405020304" pitchFamily="18" charset="0"/>
              </a:rPr>
              <a:t>Naming the unnameable: making a difference around suicide prevention and mental health awareness and care</a:t>
            </a:r>
            <a:endParaRPr lang="en-GB" sz="6600" dirty="0">
              <a:solidFill>
                <a:schemeClr val="bg1"/>
              </a:solidFill>
              <a:latin typeface="Calibri "/>
            </a:endParaRPr>
          </a:p>
        </p:txBody>
      </p:sp>
      <p:sp>
        <p:nvSpPr>
          <p:cNvPr id="3" name="Content Placeholder 2">
            <a:extLst>
              <a:ext uri="{FF2B5EF4-FFF2-40B4-BE49-F238E27FC236}">
                <a16:creationId xmlns:a16="http://schemas.microsoft.com/office/drawing/2014/main" id="{66D2D769-8551-4426-BC47-2F6B1CCAA571}"/>
              </a:ext>
            </a:extLst>
          </p:cNvPr>
          <p:cNvSpPr>
            <a:spLocks noGrp="1"/>
          </p:cNvSpPr>
          <p:nvPr>
            <p:ph idx="1"/>
          </p:nvPr>
        </p:nvSpPr>
        <p:spPr>
          <a:xfrm>
            <a:off x="838200" y="2026227"/>
            <a:ext cx="10515600" cy="4150736"/>
          </a:xfrm>
        </p:spPr>
        <p:txBody>
          <a:bodyPr/>
          <a:lstStyle/>
          <a:p>
            <a:pPr marL="0" indent="0">
              <a:buNone/>
            </a:pPr>
            <a:endParaRPr lang="en-GB" b="1"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marL="0" indent="0">
              <a:buNone/>
            </a:pPr>
            <a:r>
              <a:rPr lang="en-GB" b="1" dirty="0">
                <a:solidFill>
                  <a:schemeClr val="bg1"/>
                </a:solidFill>
                <a:latin typeface="Calibri "/>
                <a:ea typeface="Calibri" panose="020F0502020204030204" pitchFamily="34" charset="0"/>
                <a:cs typeface="Times New Roman" panose="02020603050405020304" pitchFamily="18" charset="0"/>
              </a:rPr>
              <a:t>Gemma Andrews</a:t>
            </a:r>
            <a:r>
              <a:rPr lang="en-GB" dirty="0">
                <a:solidFill>
                  <a:schemeClr val="bg1"/>
                </a:solidFill>
                <a:latin typeface="Calibri "/>
                <a:ea typeface="Calibri" panose="020F0502020204030204" pitchFamily="34" charset="0"/>
                <a:cs typeface="Times New Roman" panose="02020603050405020304" pitchFamily="18" charset="0"/>
              </a:rPr>
              <a:t>, Wellbeing and Public Health Manager Essex County Council</a:t>
            </a:r>
          </a:p>
          <a:p>
            <a:pPr marL="0" indent="0">
              <a:buNone/>
            </a:pPr>
            <a:endParaRPr lang="en-GB" b="1" dirty="0">
              <a:solidFill>
                <a:schemeClr val="bg1"/>
              </a:solidFill>
              <a:latin typeface="Calibri "/>
              <a:cs typeface="Times New Roman" panose="02020603050405020304" pitchFamily="18" charset="0"/>
            </a:endParaRPr>
          </a:p>
          <a:p>
            <a:pPr marL="0" indent="0">
              <a:buNone/>
            </a:pPr>
            <a:r>
              <a:rPr lang="en-GB" b="1" dirty="0">
                <a:solidFill>
                  <a:schemeClr val="bg1"/>
                </a:solidFill>
                <a:latin typeface="Calibri "/>
                <a:cs typeface="Times New Roman" panose="02020603050405020304" pitchFamily="18" charset="0"/>
              </a:rPr>
              <a:t>Suicide prevention and Public Mental Health Lead </a:t>
            </a:r>
          </a:p>
          <a:p>
            <a:pPr marL="0" indent="0">
              <a:buNone/>
            </a:pPr>
            <a:endParaRPr lang="en-GB" b="1" dirty="0">
              <a:solidFill>
                <a:schemeClr val="bg1"/>
              </a:solidFill>
              <a:latin typeface="Calibri "/>
              <a:cs typeface="Times New Roman" panose="02020603050405020304" pitchFamily="18" charset="0"/>
            </a:endParaRPr>
          </a:p>
          <a:p>
            <a:pPr marL="0" indent="0">
              <a:buNone/>
            </a:pPr>
            <a:r>
              <a:rPr lang="en-GB" dirty="0">
                <a:solidFill>
                  <a:schemeClr val="bg1"/>
                </a:solidFill>
                <a:latin typeface="Calibri "/>
              </a:rPr>
              <a:t>Founder of the </a:t>
            </a:r>
            <a:r>
              <a:rPr lang="en-GB" sz="2800" dirty="0">
                <a:solidFill>
                  <a:schemeClr val="bg1"/>
                </a:solidFill>
                <a:latin typeface="Calibri "/>
              </a:rPr>
              <a:t>Southend Essex and Thurrock Suicide Prevention Partnership (strengthening how work with Southend and Thurrock)</a:t>
            </a:r>
            <a:endParaRPr lang="en-GB" dirty="0">
              <a:solidFill>
                <a:schemeClr val="bg1"/>
              </a:solidFill>
              <a:latin typeface="Calibri "/>
            </a:endParaRPr>
          </a:p>
        </p:txBody>
      </p:sp>
    </p:spTree>
    <p:extLst>
      <p:ext uri="{BB962C8B-B14F-4D97-AF65-F5344CB8AC3E}">
        <p14:creationId xmlns:p14="http://schemas.microsoft.com/office/powerpoint/2010/main" val="1556276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0ABA5-D19E-44E0-B00C-9783371B9B5D}"/>
              </a:ext>
            </a:extLst>
          </p:cNvPr>
          <p:cNvSpPr>
            <a:spLocks noGrp="1"/>
          </p:cNvSpPr>
          <p:nvPr>
            <p:ph type="title"/>
          </p:nvPr>
        </p:nvSpPr>
        <p:spPr>
          <a:xfrm>
            <a:off x="707159" y="795339"/>
            <a:ext cx="10941050" cy="4597543"/>
          </a:xfrm>
        </p:spPr>
        <p:txBody>
          <a:bodyPr>
            <a:normAutofit/>
          </a:bodyPr>
          <a:lstStyle/>
          <a:p>
            <a:r>
              <a:rPr lang="en-GB" sz="5400" dirty="0">
                <a:solidFill>
                  <a:schemeClr val="bg1"/>
                </a:solidFill>
              </a:rPr>
              <a:t>Thank you for inviting me here today!</a:t>
            </a:r>
            <a:br>
              <a:rPr lang="en-GB" sz="5400" dirty="0">
                <a:solidFill>
                  <a:schemeClr val="bg1"/>
                </a:solidFill>
              </a:rPr>
            </a:br>
            <a:br>
              <a:rPr lang="en-GB" sz="5400" dirty="0">
                <a:solidFill>
                  <a:schemeClr val="bg1"/>
                </a:solidFill>
              </a:rPr>
            </a:br>
            <a:r>
              <a:rPr lang="en-GB" sz="5400" dirty="0">
                <a:solidFill>
                  <a:schemeClr val="bg1"/>
                </a:solidFill>
              </a:rPr>
              <a:t>There are a lot of exciting ways we are going to be able to make a difference, together</a:t>
            </a:r>
          </a:p>
        </p:txBody>
      </p:sp>
    </p:spTree>
    <p:extLst>
      <p:ext uri="{BB962C8B-B14F-4D97-AF65-F5344CB8AC3E}">
        <p14:creationId xmlns:p14="http://schemas.microsoft.com/office/powerpoint/2010/main" val="1606949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0613F-FCA4-4E4A-A35D-75672E82EF29}"/>
              </a:ext>
            </a:extLst>
          </p:cNvPr>
          <p:cNvSpPr>
            <a:spLocks noGrp="1"/>
          </p:cNvSpPr>
          <p:nvPr>
            <p:ph type="ctrTitle"/>
          </p:nvPr>
        </p:nvSpPr>
        <p:spPr>
          <a:xfrm>
            <a:off x="309995" y="-996373"/>
            <a:ext cx="11326090" cy="2387600"/>
          </a:xfrm>
        </p:spPr>
        <p:txBody>
          <a:bodyPr>
            <a:normAutofit/>
          </a:bodyPr>
          <a:lstStyle/>
          <a:p>
            <a:r>
              <a:rPr lang="en-GB" sz="4000" dirty="0">
                <a:solidFill>
                  <a:schemeClr val="bg1"/>
                </a:solidFill>
              </a:rPr>
              <a:t>The role of faith/belief spirituality in mental wellbeing </a:t>
            </a:r>
          </a:p>
        </p:txBody>
      </p:sp>
      <p:sp>
        <p:nvSpPr>
          <p:cNvPr id="3" name="Subtitle 2">
            <a:extLst>
              <a:ext uri="{FF2B5EF4-FFF2-40B4-BE49-F238E27FC236}">
                <a16:creationId xmlns:a16="http://schemas.microsoft.com/office/drawing/2014/main" id="{F97313CA-FCAF-4771-B67C-5BADF9A948B6}"/>
              </a:ext>
            </a:extLst>
          </p:cNvPr>
          <p:cNvSpPr>
            <a:spLocks noGrp="1"/>
          </p:cNvSpPr>
          <p:nvPr>
            <p:ph type="subTitle" idx="1"/>
          </p:nvPr>
        </p:nvSpPr>
        <p:spPr>
          <a:xfrm>
            <a:off x="555914" y="1879599"/>
            <a:ext cx="11080171" cy="3897746"/>
          </a:xfrm>
        </p:spPr>
        <p:txBody>
          <a:bodyPr>
            <a:normAutofit fontScale="62500" lnSpcReduction="20000"/>
          </a:bodyPr>
          <a:lstStyle/>
          <a:p>
            <a:pPr algn="l">
              <a:lnSpc>
                <a:spcPct val="120000"/>
              </a:lnSpc>
              <a:spcBef>
                <a:spcPts val="0"/>
              </a:spcBef>
              <a:spcAft>
                <a:spcPts val="1200"/>
              </a:spcAft>
            </a:pPr>
            <a:r>
              <a:rPr lang="en-GB" sz="2900" dirty="0">
                <a:solidFill>
                  <a:schemeClr val="bg1"/>
                </a:solidFill>
                <a:effectLst/>
                <a:latin typeface="Calibri   "/>
                <a:ea typeface="Times New Roman" panose="02020603050405020304" pitchFamily="18" charset="0"/>
              </a:rPr>
              <a:t>An understanding of the relationship between spirituality, religion and suicide is important in assessing and caring for those at risk. </a:t>
            </a:r>
          </a:p>
          <a:p>
            <a:pPr algn="l">
              <a:lnSpc>
                <a:spcPct val="120000"/>
              </a:lnSpc>
              <a:spcBef>
                <a:spcPts val="0"/>
              </a:spcBef>
              <a:spcAft>
                <a:spcPts val="1200"/>
              </a:spcAft>
            </a:pPr>
            <a:r>
              <a:rPr lang="en-GB" sz="2900" dirty="0">
                <a:solidFill>
                  <a:schemeClr val="bg1"/>
                </a:solidFill>
                <a:effectLst/>
                <a:latin typeface="Calibri   "/>
                <a:ea typeface="Times New Roman" panose="02020603050405020304" pitchFamily="18" charset="0"/>
              </a:rPr>
              <a:t>Much of the evidence that religion provides a protective effect, helpin</a:t>
            </a:r>
            <a:r>
              <a:rPr lang="en-GB" sz="2900" dirty="0">
                <a:solidFill>
                  <a:schemeClr val="bg1"/>
                </a:solidFill>
                <a:latin typeface="Calibri   "/>
                <a:ea typeface="Times New Roman" panose="02020603050405020304" pitchFamily="18" charset="0"/>
              </a:rPr>
              <a:t>g people to cope with life stresses, reduce the incidence of depression and substance misuse, facilitate recovery , enhance social support and provide hope and meaning.</a:t>
            </a:r>
          </a:p>
          <a:p>
            <a:pPr algn="l">
              <a:lnSpc>
                <a:spcPct val="120000"/>
              </a:lnSpc>
              <a:spcBef>
                <a:spcPts val="0"/>
              </a:spcBef>
              <a:spcAft>
                <a:spcPts val="1200"/>
              </a:spcAft>
            </a:pPr>
            <a:r>
              <a:rPr lang="en-GB" sz="2900" dirty="0">
                <a:solidFill>
                  <a:schemeClr val="bg1"/>
                </a:solidFill>
                <a:effectLst/>
                <a:latin typeface="Calibri   "/>
                <a:ea typeface="Times New Roman" panose="02020603050405020304" pitchFamily="18" charset="0"/>
              </a:rPr>
              <a:t>Evidence looking at outcomes across </a:t>
            </a:r>
            <a:r>
              <a:rPr lang="en-GB" sz="2900" dirty="0">
                <a:solidFill>
                  <a:schemeClr val="bg1"/>
                </a:solidFill>
                <a:latin typeface="Calibri   "/>
                <a:ea typeface="Times New Roman" panose="02020603050405020304" pitchFamily="18" charset="0"/>
              </a:rPr>
              <a:t>all faiths is limited - </a:t>
            </a:r>
            <a:r>
              <a:rPr lang="en-GB" sz="2900" dirty="0">
                <a:solidFill>
                  <a:schemeClr val="bg1"/>
                </a:solidFill>
                <a:effectLst/>
                <a:latin typeface="Calibri   "/>
                <a:ea typeface="Times New Roman" panose="02020603050405020304" pitchFamily="18" charset="0"/>
              </a:rPr>
              <a:t>We need to </a:t>
            </a:r>
            <a:r>
              <a:rPr lang="en-GB" sz="2900" dirty="0">
                <a:solidFill>
                  <a:schemeClr val="bg1"/>
                </a:solidFill>
                <a:latin typeface="Calibri   "/>
                <a:ea typeface="Times New Roman" panose="02020603050405020304" pitchFamily="18" charset="0"/>
              </a:rPr>
              <a:t>work with the faith community to better understand how we can be considerate and effective in considering religious teachings on suicide, to have the biggest impact. </a:t>
            </a:r>
          </a:p>
          <a:p>
            <a:pPr algn="l">
              <a:lnSpc>
                <a:spcPct val="120000"/>
              </a:lnSpc>
              <a:spcBef>
                <a:spcPts val="0"/>
              </a:spcBef>
              <a:spcAft>
                <a:spcPts val="1200"/>
              </a:spcAft>
            </a:pPr>
            <a:r>
              <a:rPr lang="en-GB" sz="2900" dirty="0">
                <a:solidFill>
                  <a:schemeClr val="bg1"/>
                </a:solidFill>
                <a:latin typeface="Calibri   "/>
                <a:ea typeface="Times New Roman" panose="02020603050405020304" pitchFamily="18" charset="0"/>
              </a:rPr>
              <a:t>Protective factors: sense of belonging and community, meaning and purpose that is not defined by work or individual relationships (stability), accountability and responsibility to a higher being</a:t>
            </a:r>
          </a:p>
          <a:p>
            <a:pPr algn="l">
              <a:lnSpc>
                <a:spcPct val="120000"/>
              </a:lnSpc>
              <a:spcBef>
                <a:spcPts val="0"/>
              </a:spcBef>
              <a:spcAft>
                <a:spcPts val="1200"/>
              </a:spcAft>
            </a:pPr>
            <a:r>
              <a:rPr lang="en-GB" sz="2900" dirty="0">
                <a:solidFill>
                  <a:schemeClr val="bg1"/>
                </a:solidFill>
                <a:latin typeface="Calibri   "/>
                <a:ea typeface="Times New Roman" panose="02020603050405020304" pitchFamily="18" charset="0"/>
              </a:rPr>
              <a:t>Risk factors: shame and risk of loss of community in the event that MH is a barrier to worship.  </a:t>
            </a:r>
          </a:p>
          <a:p>
            <a:pPr algn="l"/>
            <a:endParaRPr lang="en-GB" dirty="0">
              <a:solidFill>
                <a:schemeClr val="bg1"/>
              </a:solidFill>
              <a:effectLst/>
              <a:latin typeface="+mj-lt"/>
              <a:ea typeface="Times New Roman" panose="02020603050405020304" pitchFamily="18" charset="0"/>
            </a:endParaRPr>
          </a:p>
        </p:txBody>
      </p:sp>
      <p:sp>
        <p:nvSpPr>
          <p:cNvPr id="4" name="TextBox 3">
            <a:extLst>
              <a:ext uri="{FF2B5EF4-FFF2-40B4-BE49-F238E27FC236}">
                <a16:creationId xmlns:a16="http://schemas.microsoft.com/office/drawing/2014/main" id="{2410C3C5-97D6-4BBA-9B74-778C404F15D1}"/>
              </a:ext>
            </a:extLst>
          </p:cNvPr>
          <p:cNvSpPr txBox="1"/>
          <p:nvPr/>
        </p:nvSpPr>
        <p:spPr>
          <a:xfrm>
            <a:off x="0" y="5902855"/>
            <a:ext cx="12192000" cy="646331"/>
          </a:xfrm>
          <a:prstGeom prst="rect">
            <a:avLst/>
          </a:prstGeom>
          <a:solidFill>
            <a:schemeClr val="bg1"/>
          </a:solidFill>
        </p:spPr>
        <p:txBody>
          <a:bodyPr wrap="square" rtlCol="0">
            <a:spAutoFit/>
          </a:bodyPr>
          <a:lstStyle/>
          <a:p>
            <a:pPr algn="ctr"/>
            <a:r>
              <a:rPr lang="en-GB" dirty="0">
                <a:solidFill>
                  <a:srgbClr val="FF0066"/>
                </a:solidFill>
                <a:effectLst/>
                <a:latin typeface="+mj-lt"/>
                <a:ea typeface="Times New Roman" panose="02020603050405020304" pitchFamily="18" charset="0"/>
              </a:rPr>
              <a:t>Cook, C. (2014). Suicide and religion. </a:t>
            </a:r>
            <a:r>
              <a:rPr lang="en-GB" i="1" dirty="0">
                <a:solidFill>
                  <a:srgbClr val="FF0066"/>
                </a:solidFill>
                <a:effectLst/>
                <a:latin typeface="+mj-lt"/>
                <a:ea typeface="Times New Roman" panose="02020603050405020304" pitchFamily="18" charset="0"/>
              </a:rPr>
              <a:t>British Journal of Psychiatry,</a:t>
            </a:r>
            <a:r>
              <a:rPr lang="en-GB" dirty="0">
                <a:solidFill>
                  <a:srgbClr val="FF0066"/>
                </a:solidFill>
                <a:effectLst/>
                <a:latin typeface="+mj-lt"/>
                <a:ea typeface="Times New Roman" panose="02020603050405020304" pitchFamily="18" charset="0"/>
              </a:rPr>
              <a:t> </a:t>
            </a:r>
            <a:r>
              <a:rPr lang="en-GB" i="1" dirty="0">
                <a:solidFill>
                  <a:srgbClr val="FF0066"/>
                </a:solidFill>
                <a:effectLst/>
                <a:latin typeface="+mj-lt"/>
                <a:ea typeface="Times New Roman" panose="02020603050405020304" pitchFamily="18" charset="0"/>
              </a:rPr>
              <a:t>204</a:t>
            </a:r>
            <a:r>
              <a:rPr lang="en-GB" dirty="0">
                <a:solidFill>
                  <a:srgbClr val="FF0066"/>
                </a:solidFill>
                <a:effectLst/>
                <a:latin typeface="+mj-lt"/>
                <a:ea typeface="Times New Roman" panose="02020603050405020304" pitchFamily="18" charset="0"/>
              </a:rPr>
              <a:t>(4), 254-255. doi:10.1192/bjp.bp.113.136069 </a:t>
            </a:r>
            <a:endParaRPr lang="en-GB" dirty="0">
              <a:solidFill>
                <a:srgbClr val="FF0066"/>
              </a:solidFill>
              <a:effectLst/>
              <a:latin typeface="+mj-lt"/>
              <a:ea typeface="Calibri" panose="020F0502020204030204" pitchFamily="34" charset="0"/>
            </a:endParaRPr>
          </a:p>
          <a:p>
            <a:endParaRPr lang="en-GB" dirty="0"/>
          </a:p>
        </p:txBody>
      </p:sp>
    </p:spTree>
    <p:extLst>
      <p:ext uri="{BB962C8B-B14F-4D97-AF65-F5344CB8AC3E}">
        <p14:creationId xmlns:p14="http://schemas.microsoft.com/office/powerpoint/2010/main" val="574390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690B3-8DC7-441E-824C-6B9D8B3E4B60}"/>
              </a:ext>
            </a:extLst>
          </p:cNvPr>
          <p:cNvSpPr>
            <a:spLocks noGrp="1"/>
          </p:cNvSpPr>
          <p:nvPr>
            <p:ph type="title"/>
          </p:nvPr>
        </p:nvSpPr>
        <p:spPr>
          <a:xfrm>
            <a:off x="580158" y="187036"/>
            <a:ext cx="10870623" cy="6286500"/>
          </a:xfrm>
        </p:spPr>
        <p:txBody>
          <a:bodyPr>
            <a:noAutofit/>
          </a:bodyPr>
          <a:lstStyle/>
          <a:p>
            <a:r>
              <a:rPr lang="en-GB" sz="3200" dirty="0">
                <a:solidFill>
                  <a:schemeClr val="bg1"/>
                </a:solidFill>
                <a:latin typeface="Calibri  "/>
                <a:ea typeface="Calibri" panose="020F0502020204030204" pitchFamily="34" charset="0"/>
                <a:cs typeface="Times New Roman" panose="02020603050405020304" pitchFamily="18" charset="0"/>
              </a:rPr>
              <a:t>My role within the </a:t>
            </a:r>
            <a:r>
              <a:rPr lang="en-GB" sz="3200" dirty="0">
                <a:solidFill>
                  <a:schemeClr val="bg1"/>
                </a:solidFill>
                <a:latin typeface="Calibri  "/>
              </a:rPr>
              <a:t>SET Suicide Prevention Partnership is to:</a:t>
            </a:r>
            <a:br>
              <a:rPr lang="en-GB" sz="2400" dirty="0">
                <a:solidFill>
                  <a:schemeClr val="bg1"/>
                </a:solidFill>
                <a:latin typeface="Calibri  "/>
              </a:rPr>
            </a:br>
            <a:br>
              <a:rPr lang="en-GB" sz="2400" i="1" dirty="0">
                <a:solidFill>
                  <a:schemeClr val="bg1"/>
                </a:solidFill>
                <a:latin typeface="Calibri  "/>
                <a:ea typeface="Calibri" panose="020F0502020204030204" pitchFamily="34" charset="0"/>
                <a:cs typeface="Times New Roman" panose="02020603050405020304" pitchFamily="18" charset="0"/>
              </a:rPr>
            </a:br>
            <a:r>
              <a:rPr lang="en-GB" sz="2400" i="1" dirty="0">
                <a:solidFill>
                  <a:schemeClr val="bg1"/>
                </a:solidFill>
                <a:latin typeface="Calibri  "/>
                <a:ea typeface="Calibri" panose="020F0502020204030204" pitchFamily="34" charset="0"/>
                <a:cs typeface="Times New Roman" panose="02020603050405020304" pitchFamily="18" charset="0"/>
              </a:rPr>
              <a:t>W</a:t>
            </a:r>
            <a:r>
              <a:rPr lang="en-GB" sz="2400" i="1" dirty="0">
                <a:solidFill>
                  <a:schemeClr val="bg1"/>
                </a:solidFill>
                <a:effectLst/>
                <a:latin typeface="Calibri  "/>
                <a:ea typeface="Calibri" panose="020F0502020204030204" pitchFamily="34" charset="0"/>
                <a:cs typeface="Times New Roman" panose="02020603050405020304" pitchFamily="18" charset="0"/>
              </a:rPr>
              <a:t>ork with a variety of organisations and stakeholders to ensure that we have the most comprehensive understanding around:</a:t>
            </a:r>
            <a:br>
              <a:rPr lang="en-GB" sz="2400" i="1" dirty="0">
                <a:solidFill>
                  <a:schemeClr val="bg1"/>
                </a:solidFill>
                <a:effectLst/>
                <a:latin typeface="Calibri  "/>
                <a:ea typeface="Calibri" panose="020F0502020204030204" pitchFamily="34" charset="0"/>
                <a:cs typeface="Times New Roman" panose="02020603050405020304" pitchFamily="18" charset="0"/>
              </a:rPr>
            </a:br>
            <a:br>
              <a:rPr lang="en-GB" sz="2400" i="1" dirty="0">
                <a:solidFill>
                  <a:schemeClr val="bg1"/>
                </a:solidFill>
                <a:effectLst/>
                <a:latin typeface="Calibri  "/>
                <a:ea typeface="Calibri" panose="020F0502020204030204" pitchFamily="34" charset="0"/>
                <a:cs typeface="Times New Roman" panose="02020603050405020304" pitchFamily="18" charset="0"/>
              </a:rPr>
            </a:br>
            <a:r>
              <a:rPr lang="en-GB" sz="2400" i="1" dirty="0">
                <a:solidFill>
                  <a:schemeClr val="bg1"/>
                </a:solidFill>
                <a:effectLst/>
                <a:latin typeface="Calibri  "/>
                <a:ea typeface="Calibri" panose="020F0502020204030204" pitchFamily="34" charset="0"/>
                <a:cs typeface="Times New Roman" panose="02020603050405020304" pitchFamily="18" charset="0"/>
              </a:rPr>
              <a:t>- historical and emergent </a:t>
            </a:r>
            <a:r>
              <a:rPr lang="en-GB" sz="2400" b="1" i="1" dirty="0">
                <a:solidFill>
                  <a:schemeClr val="bg1"/>
                </a:solidFill>
                <a:effectLst/>
                <a:latin typeface="Calibri  "/>
                <a:ea typeface="Calibri" panose="020F0502020204030204" pitchFamily="34" charset="0"/>
                <a:cs typeface="Times New Roman" panose="02020603050405020304" pitchFamily="18" charset="0"/>
              </a:rPr>
              <a:t>drivers</a:t>
            </a:r>
            <a:r>
              <a:rPr lang="en-GB" sz="2400" i="1" dirty="0">
                <a:solidFill>
                  <a:schemeClr val="bg1"/>
                </a:solidFill>
                <a:effectLst/>
                <a:latin typeface="Calibri  "/>
                <a:ea typeface="Calibri" panose="020F0502020204030204" pitchFamily="34" charset="0"/>
                <a:cs typeface="Times New Roman" panose="02020603050405020304" pitchFamily="18" charset="0"/>
              </a:rPr>
              <a:t> for suicide impacting our communities i.e. ‘who is at risk? </a:t>
            </a:r>
            <a:r>
              <a:rPr lang="en-GB" sz="2400" i="1" dirty="0">
                <a:solidFill>
                  <a:schemeClr val="bg1"/>
                </a:solidFill>
                <a:latin typeface="Calibri  "/>
                <a:ea typeface="Calibri" panose="020F0502020204030204" pitchFamily="34" charset="0"/>
                <a:cs typeface="Times New Roman" panose="02020603050405020304" pitchFamily="18" charset="0"/>
              </a:rPr>
              <a:t>W</a:t>
            </a:r>
            <a:r>
              <a:rPr lang="en-GB" sz="2400" i="1" dirty="0">
                <a:solidFill>
                  <a:schemeClr val="bg1"/>
                </a:solidFill>
                <a:effectLst/>
                <a:latin typeface="Calibri  "/>
                <a:ea typeface="Calibri" panose="020F0502020204030204" pitchFamily="34" charset="0"/>
                <a:cs typeface="Times New Roman" panose="02020603050405020304" pitchFamily="18" charset="0"/>
              </a:rPr>
              <a:t>hat does suicide risk look like?’</a:t>
            </a:r>
            <a:br>
              <a:rPr lang="en-GB" sz="2400" i="1" dirty="0">
                <a:solidFill>
                  <a:schemeClr val="bg1"/>
                </a:solidFill>
                <a:effectLst/>
                <a:latin typeface="Calibri  "/>
                <a:ea typeface="Calibri" panose="020F0502020204030204" pitchFamily="34" charset="0"/>
                <a:cs typeface="Times New Roman" panose="02020603050405020304" pitchFamily="18" charset="0"/>
              </a:rPr>
            </a:br>
            <a:br>
              <a:rPr lang="en-GB" sz="2400" i="1" dirty="0">
                <a:solidFill>
                  <a:schemeClr val="bg1"/>
                </a:solidFill>
                <a:latin typeface="Calibri  "/>
                <a:ea typeface="Calibri" panose="020F0502020204030204" pitchFamily="34" charset="0"/>
                <a:cs typeface="Times New Roman" panose="02020603050405020304" pitchFamily="18" charset="0"/>
              </a:rPr>
            </a:br>
            <a:r>
              <a:rPr lang="en-GB" sz="2400" i="1" dirty="0">
                <a:solidFill>
                  <a:schemeClr val="bg1"/>
                </a:solidFill>
                <a:latin typeface="Calibri  "/>
                <a:ea typeface="Calibri" panose="020F0502020204030204" pitchFamily="34" charset="0"/>
                <a:cs typeface="Times New Roman" panose="02020603050405020304" pitchFamily="18" charset="0"/>
              </a:rPr>
              <a:t>- </a:t>
            </a:r>
            <a:r>
              <a:rPr lang="en-GB" sz="2400" i="1" dirty="0">
                <a:solidFill>
                  <a:schemeClr val="bg1"/>
                </a:solidFill>
                <a:effectLst/>
                <a:latin typeface="Calibri  "/>
                <a:ea typeface="Calibri" panose="020F0502020204030204" pitchFamily="34" charset="0"/>
                <a:cs typeface="Times New Roman" panose="02020603050405020304" pitchFamily="18" charset="0"/>
              </a:rPr>
              <a:t>the impact of loss by suicide on communities and individuals</a:t>
            </a:r>
            <a:br>
              <a:rPr lang="en-GB" sz="2400" i="1" dirty="0">
                <a:solidFill>
                  <a:schemeClr val="bg1"/>
                </a:solidFill>
                <a:effectLst/>
                <a:latin typeface="Calibri  "/>
                <a:ea typeface="Calibri" panose="020F0502020204030204" pitchFamily="34" charset="0"/>
                <a:cs typeface="Times New Roman" panose="02020603050405020304" pitchFamily="18" charset="0"/>
              </a:rPr>
            </a:br>
            <a:br>
              <a:rPr lang="en-GB" sz="2400" i="1" dirty="0">
                <a:solidFill>
                  <a:schemeClr val="bg1"/>
                </a:solidFill>
                <a:latin typeface="Calibri  "/>
                <a:ea typeface="Calibri" panose="020F0502020204030204" pitchFamily="34" charset="0"/>
                <a:cs typeface="Times New Roman" panose="02020603050405020304" pitchFamily="18" charset="0"/>
              </a:rPr>
            </a:br>
            <a:r>
              <a:rPr lang="en-GB" sz="2400" i="1" dirty="0">
                <a:solidFill>
                  <a:schemeClr val="bg1"/>
                </a:solidFill>
                <a:latin typeface="Calibri  "/>
                <a:ea typeface="Calibri" panose="020F0502020204030204" pitchFamily="34" charset="0"/>
                <a:cs typeface="Times New Roman" panose="02020603050405020304" pitchFamily="18" charset="0"/>
              </a:rPr>
              <a:t>- </a:t>
            </a:r>
            <a:r>
              <a:rPr lang="en-GB" sz="2400" i="1" dirty="0">
                <a:solidFill>
                  <a:schemeClr val="bg1"/>
                </a:solidFill>
                <a:effectLst/>
                <a:latin typeface="Calibri  "/>
                <a:ea typeface="Calibri" panose="020F0502020204030204" pitchFamily="34" charset="0"/>
                <a:cs typeface="Times New Roman" panose="02020603050405020304" pitchFamily="18" charset="0"/>
              </a:rPr>
              <a:t>what we can do, together, to make a difference moving forwards</a:t>
            </a:r>
            <a:br>
              <a:rPr lang="en-GB" sz="2400" i="1" dirty="0">
                <a:solidFill>
                  <a:schemeClr val="bg1"/>
                </a:solidFill>
                <a:effectLst/>
                <a:latin typeface="Calibri  "/>
                <a:ea typeface="Calibri" panose="020F0502020204030204" pitchFamily="34" charset="0"/>
                <a:cs typeface="Times New Roman" panose="02020603050405020304" pitchFamily="18" charset="0"/>
              </a:rPr>
            </a:br>
            <a:br>
              <a:rPr lang="en-GB" sz="2400" i="1" dirty="0">
                <a:solidFill>
                  <a:schemeClr val="bg1"/>
                </a:solidFill>
                <a:effectLst/>
                <a:latin typeface="Calibri  "/>
                <a:ea typeface="Calibri" panose="020F0502020204030204" pitchFamily="34" charset="0"/>
                <a:cs typeface="Times New Roman" panose="02020603050405020304" pitchFamily="18" charset="0"/>
              </a:rPr>
            </a:br>
            <a:r>
              <a:rPr lang="en-GB" sz="2400" i="1" dirty="0">
                <a:solidFill>
                  <a:schemeClr val="bg1"/>
                </a:solidFill>
                <a:effectLst/>
                <a:latin typeface="Calibri  "/>
                <a:ea typeface="Calibri" panose="020F0502020204030204" pitchFamily="34" charset="0"/>
                <a:cs typeface="Times New Roman" panose="02020603050405020304" pitchFamily="18" charset="0"/>
              </a:rPr>
              <a:t>Some of you will remember I came to talk at Essex Faith Covenant previously. We have been on quite the journey since then. Complete strategic buy in has been achieved, all partners are in agreement tha</a:t>
            </a:r>
            <a:r>
              <a:rPr lang="en-GB" sz="2400" i="1" dirty="0">
                <a:solidFill>
                  <a:schemeClr val="bg1"/>
                </a:solidFill>
                <a:latin typeface="Calibri  "/>
                <a:ea typeface="Calibri" panose="020F0502020204030204" pitchFamily="34" charset="0"/>
                <a:cs typeface="Times New Roman" panose="02020603050405020304" pitchFamily="18" charset="0"/>
              </a:rPr>
              <a:t>t we need to act. As a result, </a:t>
            </a:r>
            <a:r>
              <a:rPr lang="en-GB" sz="2400" i="1" dirty="0">
                <a:solidFill>
                  <a:schemeClr val="bg1"/>
                </a:solidFill>
                <a:effectLst/>
                <a:latin typeface="Calibri  "/>
                <a:ea typeface="Calibri" panose="020F0502020204030204" pitchFamily="34" charset="0"/>
                <a:cs typeface="Times New Roman" panose="02020603050405020304" pitchFamily="18" charset="0"/>
              </a:rPr>
              <a:t>our insight has moved from focusing on </a:t>
            </a:r>
            <a:br>
              <a:rPr lang="en-GB" sz="2400" i="1" dirty="0">
                <a:solidFill>
                  <a:schemeClr val="bg1"/>
                </a:solidFill>
                <a:effectLst/>
                <a:latin typeface="Calibri  "/>
                <a:ea typeface="Calibri" panose="020F0502020204030204" pitchFamily="34" charset="0"/>
                <a:cs typeface="Times New Roman" panose="02020603050405020304" pitchFamily="18" charset="0"/>
              </a:rPr>
            </a:br>
            <a:br>
              <a:rPr lang="en-GB" sz="2400" i="1" dirty="0">
                <a:solidFill>
                  <a:schemeClr val="bg1"/>
                </a:solidFill>
                <a:effectLst/>
                <a:latin typeface="Calibri  "/>
                <a:ea typeface="Calibri" panose="020F0502020204030204" pitchFamily="34" charset="0"/>
                <a:cs typeface="Times New Roman" panose="02020603050405020304" pitchFamily="18" charset="0"/>
              </a:rPr>
            </a:br>
            <a:r>
              <a:rPr lang="en-GB" sz="2400" b="1" i="1" u="sng" dirty="0">
                <a:solidFill>
                  <a:schemeClr val="bg1"/>
                </a:solidFill>
                <a:effectLst/>
                <a:latin typeface="Calibri  "/>
                <a:ea typeface="Calibri" panose="020F0502020204030204" pitchFamily="34" charset="0"/>
                <a:cs typeface="Times New Roman" panose="02020603050405020304" pitchFamily="18" charset="0"/>
              </a:rPr>
              <a:t>why</a:t>
            </a:r>
            <a:r>
              <a:rPr lang="en-GB" sz="2400" i="1" dirty="0">
                <a:solidFill>
                  <a:schemeClr val="bg1"/>
                </a:solidFill>
                <a:effectLst/>
                <a:latin typeface="Calibri  "/>
                <a:ea typeface="Calibri" panose="020F0502020204030204" pitchFamily="34" charset="0"/>
                <a:cs typeface="Times New Roman" panose="02020603050405020304" pitchFamily="18" charset="0"/>
              </a:rPr>
              <a:t> we should </a:t>
            </a:r>
            <a:r>
              <a:rPr lang="en-GB" sz="2400" i="1" dirty="0">
                <a:solidFill>
                  <a:schemeClr val="bg1"/>
                </a:solidFill>
                <a:latin typeface="Calibri  "/>
                <a:ea typeface="Calibri" panose="020F0502020204030204" pitchFamily="34" charset="0"/>
                <a:cs typeface="Times New Roman" panose="02020603050405020304" pitchFamily="18" charset="0"/>
              </a:rPr>
              <a:t>invest in prevention </a:t>
            </a:r>
            <a:r>
              <a:rPr lang="en-GB" sz="2400" i="1" dirty="0">
                <a:solidFill>
                  <a:schemeClr val="bg1"/>
                </a:solidFill>
                <a:latin typeface="Calibri  "/>
                <a:ea typeface="Calibri" panose="020F0502020204030204" pitchFamily="34" charset="0"/>
                <a:cs typeface="Times New Roman" panose="02020603050405020304" pitchFamily="18" charset="0"/>
                <a:sym typeface="Wingdings" panose="05000000000000000000" pitchFamily="2" charset="2"/>
              </a:rPr>
              <a:t> </a:t>
            </a:r>
            <a:r>
              <a:rPr lang="en-GB" sz="2400" i="1" dirty="0">
                <a:solidFill>
                  <a:schemeClr val="bg1"/>
                </a:solidFill>
                <a:latin typeface="Calibri  "/>
                <a:ea typeface="Calibri" panose="020F0502020204030204" pitchFamily="34" charset="0"/>
                <a:cs typeface="Times New Roman" panose="02020603050405020304" pitchFamily="18" charset="0"/>
              </a:rPr>
              <a:t> </a:t>
            </a:r>
            <a:r>
              <a:rPr lang="en-GB" sz="2400" b="1" i="1" u="sng" dirty="0">
                <a:solidFill>
                  <a:schemeClr val="bg1"/>
                </a:solidFill>
                <a:effectLst/>
                <a:latin typeface="Calibri  "/>
                <a:ea typeface="Calibri" panose="020F0502020204030204" pitchFamily="34" charset="0"/>
                <a:cs typeface="Times New Roman" panose="02020603050405020304" pitchFamily="18" charset="0"/>
              </a:rPr>
              <a:t>what</a:t>
            </a:r>
            <a:r>
              <a:rPr lang="en-GB" sz="2400" i="1" dirty="0">
                <a:solidFill>
                  <a:schemeClr val="bg1"/>
                </a:solidFill>
                <a:effectLst/>
                <a:latin typeface="Calibri  "/>
                <a:ea typeface="Calibri" panose="020F0502020204030204" pitchFamily="34" charset="0"/>
                <a:cs typeface="Times New Roman" panose="02020603050405020304" pitchFamily="18" charset="0"/>
              </a:rPr>
              <a:t> we should do to maximise our impact.</a:t>
            </a:r>
            <a:endParaRPr lang="en-GB" sz="4000" dirty="0">
              <a:solidFill>
                <a:schemeClr val="bg1"/>
              </a:solidFill>
              <a:latin typeface="Calibri  "/>
            </a:endParaRPr>
          </a:p>
        </p:txBody>
      </p:sp>
    </p:spTree>
    <p:extLst>
      <p:ext uri="{BB962C8B-B14F-4D97-AF65-F5344CB8AC3E}">
        <p14:creationId xmlns:p14="http://schemas.microsoft.com/office/powerpoint/2010/main" val="2277708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9A8E5C4-4F55-4042-AFBB-A2458521455C}"/>
              </a:ext>
            </a:extLst>
          </p:cNvPr>
          <p:cNvSpPr txBox="1"/>
          <p:nvPr/>
        </p:nvSpPr>
        <p:spPr>
          <a:xfrm>
            <a:off x="0" y="5902855"/>
            <a:ext cx="12192000" cy="955145"/>
          </a:xfrm>
          <a:prstGeom prst="rect">
            <a:avLst/>
          </a:prstGeom>
          <a:solidFill>
            <a:schemeClr val="bg1"/>
          </a:solidFill>
        </p:spPr>
        <p:txBody>
          <a:bodyPr wrap="square" rtlCol="0">
            <a:spAutoFit/>
          </a:bodyPr>
          <a:lstStyle/>
          <a:p>
            <a:endParaRPr lang="en-GB" dirty="0"/>
          </a:p>
        </p:txBody>
      </p:sp>
      <p:sp>
        <p:nvSpPr>
          <p:cNvPr id="3" name="Subtitle 2">
            <a:extLst>
              <a:ext uri="{FF2B5EF4-FFF2-40B4-BE49-F238E27FC236}">
                <a16:creationId xmlns:a16="http://schemas.microsoft.com/office/drawing/2014/main" id="{25FF610E-A730-42DF-83CB-D902EB06C100}"/>
              </a:ext>
            </a:extLst>
          </p:cNvPr>
          <p:cNvSpPr>
            <a:spLocks noGrp="1"/>
          </p:cNvSpPr>
          <p:nvPr>
            <p:ph type="subTitle" idx="1"/>
          </p:nvPr>
        </p:nvSpPr>
        <p:spPr>
          <a:xfrm>
            <a:off x="364512" y="2598462"/>
            <a:ext cx="11341463" cy="2660244"/>
          </a:xfrm>
        </p:spPr>
        <p:txBody>
          <a:bodyPr>
            <a:noAutofit/>
          </a:bodyPr>
          <a:lstStyle/>
          <a:p>
            <a:pPr algn="l"/>
            <a:r>
              <a:rPr lang="en-GB" sz="2800" b="1" dirty="0">
                <a:solidFill>
                  <a:schemeClr val="bg1"/>
                </a:solidFill>
                <a:latin typeface="Calibri  "/>
              </a:rPr>
              <a:t>Purpose: </a:t>
            </a:r>
          </a:p>
          <a:p>
            <a:pPr marL="457200" indent="-457200" algn="l">
              <a:buFont typeface="+mj-lt"/>
              <a:buAutoNum type="arabicPeriod"/>
            </a:pPr>
            <a:r>
              <a:rPr lang="en-GB" dirty="0">
                <a:solidFill>
                  <a:schemeClr val="bg1"/>
                </a:solidFill>
                <a:latin typeface="Calibri  "/>
              </a:rPr>
              <a:t>Offers a vital collaboration space for suicide prevention system activity across greater Essex </a:t>
            </a:r>
          </a:p>
          <a:p>
            <a:pPr marL="457200" indent="-457200" algn="l">
              <a:buFont typeface="+mj-lt"/>
              <a:buAutoNum type="arabicPeriod"/>
            </a:pPr>
            <a:r>
              <a:rPr lang="en-GB" dirty="0">
                <a:solidFill>
                  <a:schemeClr val="bg1"/>
                </a:solidFill>
                <a:latin typeface="Calibri  "/>
              </a:rPr>
              <a:t>Oversight of suicide prevention delivery and escalation of risks to delivery (funding loss)</a:t>
            </a:r>
          </a:p>
          <a:p>
            <a:pPr marL="457200" indent="-457200" algn="l">
              <a:buFont typeface="+mj-lt"/>
              <a:buAutoNum type="arabicPeriod"/>
            </a:pPr>
            <a:r>
              <a:rPr lang="en-GB" dirty="0">
                <a:solidFill>
                  <a:schemeClr val="bg1"/>
                </a:solidFill>
                <a:latin typeface="Calibri  "/>
              </a:rPr>
              <a:t>Offers a trusted source of suicide prevention data analysis and expertise to the collaborative</a:t>
            </a:r>
          </a:p>
          <a:p>
            <a:pPr algn="l"/>
            <a:endParaRPr lang="en-GB" dirty="0">
              <a:solidFill>
                <a:schemeClr val="bg1"/>
              </a:solidFill>
              <a:latin typeface="+mj-lt"/>
              <a:ea typeface="Calibri" panose="020F0502020204030204" pitchFamily="34" charset="0"/>
              <a:cs typeface="Times New Roman" panose="02020603050405020304" pitchFamily="18" charset="0"/>
            </a:endParaRPr>
          </a:p>
          <a:p>
            <a:pPr algn="l"/>
            <a:endParaRPr lang="en-GB" dirty="0"/>
          </a:p>
        </p:txBody>
      </p:sp>
      <p:sp>
        <p:nvSpPr>
          <p:cNvPr id="5" name="TextBox 4">
            <a:extLst>
              <a:ext uri="{FF2B5EF4-FFF2-40B4-BE49-F238E27FC236}">
                <a16:creationId xmlns:a16="http://schemas.microsoft.com/office/drawing/2014/main" id="{043698FE-2CD3-4F16-A357-F0E75E13DA56}"/>
              </a:ext>
            </a:extLst>
          </p:cNvPr>
          <p:cNvSpPr txBox="1"/>
          <p:nvPr/>
        </p:nvSpPr>
        <p:spPr>
          <a:xfrm>
            <a:off x="4791998" y="5693789"/>
            <a:ext cx="6094428" cy="978666"/>
          </a:xfrm>
          <a:prstGeom prst="rect">
            <a:avLst/>
          </a:prstGeom>
          <a:noFill/>
        </p:spPr>
        <p:txBody>
          <a:bodyPr wrap="square">
            <a:spAutoFit/>
          </a:bodyPr>
          <a:lstStyle/>
          <a:p>
            <a:pPr>
              <a:lnSpc>
                <a:spcPct val="107000"/>
              </a:lnSpc>
              <a:spcBef>
                <a:spcPts val="1200"/>
              </a:spcBef>
              <a:spcAft>
                <a:spcPts val="800"/>
              </a:spcAft>
            </a:pPr>
            <a:r>
              <a:rPr lang="en-GB" sz="500" dirty="0">
                <a:solidFill>
                  <a:schemeClr val="accent1">
                    <a:lumMod val="75000"/>
                  </a:schemeClr>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GB" sz="18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800"/>
              </a:spcAft>
            </a:pPr>
            <a:r>
              <a:rPr lang="en-GB" sz="1700" i="1" dirty="0">
                <a:solidFill>
                  <a:schemeClr val="accent1">
                    <a:lumMod val="75000"/>
                  </a:schemeClr>
                </a:solidFill>
                <a:effectLst/>
                <a:latin typeface="Calibri Light" panose="020F0302020204030204" pitchFamily="34" charset="0"/>
                <a:ea typeface="Calibri" panose="020F0502020204030204" pitchFamily="34" charset="0"/>
                <a:cs typeface="Times New Roman" panose="02020603050405020304" pitchFamily="18" charset="0"/>
              </a:rPr>
              <a:t>in partnership with:</a:t>
            </a:r>
            <a:r>
              <a:rPr lang="en-GB" sz="1700" b="1" dirty="0">
                <a:solidFill>
                  <a:schemeClr val="accent1">
                    <a:lumMod val="75000"/>
                  </a:schemeClr>
                </a:solidFill>
                <a:effectLst/>
                <a:latin typeface="Calibri Light" panose="020F0302020204030204" pitchFamily="34" charset="0"/>
                <a:ea typeface="Calibri" panose="020F0502020204030204" pitchFamily="34" charset="0"/>
                <a:cs typeface="Times New Roman" panose="02020603050405020304" pitchFamily="18" charset="0"/>
              </a:rPr>
              <a:t> Essex Public Health Intelligence Team, Research and Citizen Insight, Essex County Council</a:t>
            </a:r>
            <a:endParaRPr lang="en-GB" sz="17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0053B1E6-15EB-4B3E-B54F-78453CAEAFD4}"/>
              </a:ext>
            </a:extLst>
          </p:cNvPr>
          <p:cNvPicPr>
            <a:picLocks noChangeAspect="1"/>
          </p:cNvPicPr>
          <p:nvPr/>
        </p:nvPicPr>
        <p:blipFill rotWithShape="1">
          <a:blip r:embed="rId2"/>
          <a:srcRect l="68667" t="50965" r="19739" b="39981"/>
          <a:stretch/>
        </p:blipFill>
        <p:spPr bwMode="auto">
          <a:xfrm>
            <a:off x="3124470" y="6046099"/>
            <a:ext cx="1522095" cy="668655"/>
          </a:xfrm>
          <a:prstGeom prst="rect">
            <a:avLst/>
          </a:prstGeom>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B544B230-070A-4C95-9847-4AC854CFAF42}"/>
              </a:ext>
            </a:extLst>
          </p:cNvPr>
          <p:cNvSpPr txBox="1"/>
          <p:nvPr/>
        </p:nvSpPr>
        <p:spPr>
          <a:xfrm>
            <a:off x="307979" y="465364"/>
            <a:ext cx="11620027" cy="584775"/>
          </a:xfrm>
          <a:prstGeom prst="rect">
            <a:avLst/>
          </a:prstGeom>
          <a:noFill/>
        </p:spPr>
        <p:txBody>
          <a:bodyPr wrap="square">
            <a:spAutoFit/>
          </a:bodyPr>
          <a:lstStyle/>
          <a:p>
            <a:pPr algn="ctr"/>
            <a:r>
              <a:rPr lang="en-GB" sz="3200" b="1" dirty="0">
                <a:solidFill>
                  <a:schemeClr val="bg1"/>
                </a:solidFill>
                <a:latin typeface="Calibri  "/>
              </a:rPr>
              <a:t>Southend Essex and Thurrock Suicide Prevention Partnership Board </a:t>
            </a:r>
          </a:p>
        </p:txBody>
      </p:sp>
      <p:sp>
        <p:nvSpPr>
          <p:cNvPr id="13" name="TextBox 12">
            <a:extLst>
              <a:ext uri="{FF2B5EF4-FFF2-40B4-BE49-F238E27FC236}">
                <a16:creationId xmlns:a16="http://schemas.microsoft.com/office/drawing/2014/main" id="{D2EA0481-21C3-4865-B894-691A1302230A}"/>
              </a:ext>
            </a:extLst>
          </p:cNvPr>
          <p:cNvSpPr txBox="1"/>
          <p:nvPr/>
        </p:nvSpPr>
        <p:spPr>
          <a:xfrm>
            <a:off x="307979" y="1332383"/>
            <a:ext cx="11454530" cy="830997"/>
          </a:xfrm>
          <a:prstGeom prst="rect">
            <a:avLst/>
          </a:prstGeom>
          <a:noFill/>
        </p:spPr>
        <p:txBody>
          <a:bodyPr wrap="square">
            <a:spAutoFit/>
          </a:bodyPr>
          <a:lstStyle/>
          <a:p>
            <a:pPr algn="l"/>
            <a:r>
              <a:rPr lang="en-GB" sz="2400" dirty="0">
                <a:solidFill>
                  <a:schemeClr val="bg1"/>
                </a:solidFill>
                <a:latin typeface="Calibri   "/>
                <a:ea typeface="Calibri" panose="020F0502020204030204" pitchFamily="34" charset="0"/>
                <a:cs typeface="Times New Roman" panose="02020603050405020304" pitchFamily="18" charset="0"/>
              </a:rPr>
              <a:t>Chaired by Jane Gardner, </a:t>
            </a:r>
            <a:r>
              <a:rPr lang="en-GB" sz="2400" dirty="0">
                <a:solidFill>
                  <a:schemeClr val="bg1"/>
                </a:solidFill>
                <a:latin typeface="Calibri   "/>
                <a:ea typeface="Calibri" panose="020F0502020204030204" pitchFamily="34" charset="0"/>
              </a:rPr>
              <a:t>Deputy Police, Fire and Crime Commissioner for Essex, with support from Gemma Andrews, Essex County Council Public Health </a:t>
            </a:r>
          </a:p>
        </p:txBody>
      </p:sp>
    </p:spTree>
    <p:extLst>
      <p:ext uri="{BB962C8B-B14F-4D97-AF65-F5344CB8AC3E}">
        <p14:creationId xmlns:p14="http://schemas.microsoft.com/office/powerpoint/2010/main" val="213555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6072E-8FE4-4169-98D4-86480F9F60EB}"/>
              </a:ext>
            </a:extLst>
          </p:cNvPr>
          <p:cNvSpPr>
            <a:spLocks noGrp="1"/>
          </p:cNvSpPr>
          <p:nvPr>
            <p:ph type="title"/>
          </p:nvPr>
        </p:nvSpPr>
        <p:spPr>
          <a:xfrm>
            <a:off x="630382" y="84571"/>
            <a:ext cx="10515600" cy="1325563"/>
          </a:xfrm>
        </p:spPr>
        <p:txBody>
          <a:bodyPr/>
          <a:lstStyle/>
          <a:p>
            <a:r>
              <a:rPr lang="en-GB" dirty="0">
                <a:solidFill>
                  <a:schemeClr val="bg1"/>
                </a:solidFill>
              </a:rPr>
              <a:t>WHO DO WE WORK WITH	</a:t>
            </a:r>
          </a:p>
        </p:txBody>
      </p:sp>
      <p:sp>
        <p:nvSpPr>
          <p:cNvPr id="3" name="Content Placeholder 2">
            <a:extLst>
              <a:ext uri="{FF2B5EF4-FFF2-40B4-BE49-F238E27FC236}">
                <a16:creationId xmlns:a16="http://schemas.microsoft.com/office/drawing/2014/main" id="{B8D54F3F-FB59-460B-9795-9B4C275E726B}"/>
              </a:ext>
            </a:extLst>
          </p:cNvPr>
          <p:cNvSpPr>
            <a:spLocks noGrp="1"/>
          </p:cNvSpPr>
          <p:nvPr>
            <p:ph idx="1"/>
          </p:nvPr>
        </p:nvSpPr>
        <p:spPr>
          <a:xfrm>
            <a:off x="529936" y="1496290"/>
            <a:ext cx="10868891" cy="4800601"/>
          </a:xfrm>
        </p:spPr>
        <p:txBody>
          <a:bodyPr>
            <a:normAutofit fontScale="92500" lnSpcReduction="20000"/>
          </a:bodyPr>
          <a:lstStyle/>
          <a:p>
            <a:pPr marL="0" indent="0">
              <a:spcBef>
                <a:spcPts val="600"/>
              </a:spcBef>
              <a:spcAft>
                <a:spcPts val="600"/>
              </a:spcAft>
              <a:buNone/>
            </a:pPr>
            <a:r>
              <a:rPr lang="en-GB" dirty="0">
                <a:solidFill>
                  <a:schemeClr val="bg1"/>
                </a:solidFill>
              </a:rPr>
              <a:t>ESSEX POLICE CRIME COMMISSIONER             ESSEX POLICE        	ESSEX HWB</a:t>
            </a:r>
          </a:p>
          <a:p>
            <a:pPr marL="0" indent="0">
              <a:spcBef>
                <a:spcPts val="600"/>
              </a:spcBef>
              <a:spcAft>
                <a:spcPts val="600"/>
              </a:spcAft>
              <a:buNone/>
            </a:pPr>
            <a:r>
              <a:rPr lang="en-GB" dirty="0">
                <a:solidFill>
                  <a:schemeClr val="bg1"/>
                </a:solidFill>
              </a:rPr>
              <a:t>ESSEX FAITH COVENANT	 NHS – NEE, MSE AND WE ICB	EAST AMBULANCE SERVICE</a:t>
            </a:r>
          </a:p>
          <a:p>
            <a:pPr marL="0" indent="0">
              <a:spcBef>
                <a:spcPts val="600"/>
              </a:spcBef>
              <a:spcAft>
                <a:spcPts val="600"/>
              </a:spcAft>
              <a:buNone/>
            </a:pPr>
            <a:r>
              <a:rPr lang="en-GB" dirty="0">
                <a:solidFill>
                  <a:schemeClr val="bg1"/>
                </a:solidFill>
              </a:rPr>
              <a:t>NETWORK RAIL 		EPUT (MH PROVIDER)		RNLI</a:t>
            </a:r>
          </a:p>
          <a:p>
            <a:pPr marL="0" indent="0">
              <a:spcBef>
                <a:spcPts val="600"/>
              </a:spcBef>
              <a:spcAft>
                <a:spcPts val="600"/>
              </a:spcAft>
              <a:buNone/>
            </a:pPr>
            <a:r>
              <a:rPr lang="en-GB" dirty="0">
                <a:solidFill>
                  <a:schemeClr val="bg1"/>
                </a:solidFill>
              </a:rPr>
              <a:t>COMMUNITY PHARMACY	LIVED EXPERIENCE REPS</a:t>
            </a:r>
          </a:p>
          <a:p>
            <a:pPr marL="0" indent="0">
              <a:spcBef>
                <a:spcPts val="600"/>
              </a:spcBef>
              <a:spcAft>
                <a:spcPts val="600"/>
              </a:spcAft>
              <a:buNone/>
            </a:pPr>
            <a:r>
              <a:rPr lang="en-GB" dirty="0">
                <a:solidFill>
                  <a:schemeClr val="bg1"/>
                </a:solidFill>
              </a:rPr>
              <a:t>COMMUNITY ORGANISATIONS – CRAIG TYLER TRUST, TRUST LINKS, SAMARITANS, PAPYRUS</a:t>
            </a:r>
          </a:p>
          <a:p>
            <a:pPr marL="0" indent="0">
              <a:spcBef>
                <a:spcPts val="600"/>
              </a:spcBef>
              <a:spcAft>
                <a:spcPts val="600"/>
              </a:spcAft>
              <a:buNone/>
            </a:pPr>
            <a:r>
              <a:rPr lang="en-GB" dirty="0">
                <a:solidFill>
                  <a:schemeClr val="bg1"/>
                </a:solidFill>
              </a:rPr>
              <a:t>Social care – adults and </a:t>
            </a:r>
            <a:r>
              <a:rPr lang="en-GB" dirty="0" err="1">
                <a:solidFill>
                  <a:schemeClr val="bg1"/>
                </a:solidFill>
              </a:rPr>
              <a:t>Childrens</a:t>
            </a:r>
            <a:r>
              <a:rPr lang="en-GB" dirty="0">
                <a:solidFill>
                  <a:schemeClr val="bg1"/>
                </a:solidFill>
              </a:rPr>
              <a:t>	  ESAB   	Southend and Thurrock PH</a:t>
            </a:r>
          </a:p>
          <a:p>
            <a:pPr marL="0" indent="0">
              <a:spcBef>
                <a:spcPts val="600"/>
              </a:spcBef>
              <a:spcAft>
                <a:spcPts val="600"/>
              </a:spcAft>
              <a:buNone/>
            </a:pPr>
            <a:r>
              <a:rPr lang="en-GB" dirty="0">
                <a:solidFill>
                  <a:schemeClr val="bg1"/>
                </a:solidFill>
              </a:rPr>
              <a:t>Elected members including the Essex CC Lead member</a:t>
            </a:r>
          </a:p>
          <a:p>
            <a:pPr marL="0" indent="0">
              <a:spcBef>
                <a:spcPts val="600"/>
              </a:spcBef>
              <a:spcAft>
                <a:spcPts val="600"/>
              </a:spcAft>
              <a:buNone/>
            </a:pPr>
            <a:r>
              <a:rPr lang="en-GB" dirty="0">
                <a:solidFill>
                  <a:schemeClr val="bg1"/>
                </a:solidFill>
              </a:rPr>
              <a:t>District colleagues  Strengthening Communities team ECC (Charlotte Britton)</a:t>
            </a:r>
          </a:p>
          <a:p>
            <a:pPr marL="0" indent="0">
              <a:spcBef>
                <a:spcPts val="600"/>
              </a:spcBef>
              <a:spcAft>
                <a:spcPts val="600"/>
              </a:spcAft>
              <a:buNone/>
            </a:pPr>
            <a:r>
              <a:rPr lang="en-GB" dirty="0">
                <a:solidFill>
                  <a:schemeClr val="bg1"/>
                </a:solidFill>
              </a:rPr>
              <a:t>Substance misuse services 		Housing 		DWP</a:t>
            </a:r>
          </a:p>
        </p:txBody>
      </p:sp>
    </p:spTree>
    <p:extLst>
      <p:ext uri="{BB962C8B-B14F-4D97-AF65-F5344CB8AC3E}">
        <p14:creationId xmlns:p14="http://schemas.microsoft.com/office/powerpoint/2010/main" val="3040172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D18AF22-2F35-42F4-86FC-18007C5D3913}"/>
              </a:ext>
            </a:extLst>
          </p:cNvPr>
          <p:cNvSpPr>
            <a:spLocks noGrp="1"/>
          </p:cNvSpPr>
          <p:nvPr>
            <p:ph type="subTitle" idx="1"/>
          </p:nvPr>
        </p:nvSpPr>
        <p:spPr>
          <a:xfrm>
            <a:off x="1335156" y="5585791"/>
            <a:ext cx="9160566" cy="785192"/>
          </a:xfrm>
        </p:spPr>
        <p:txBody>
          <a:bodyPr>
            <a:normAutofit/>
          </a:bodyPr>
          <a:lstStyle/>
          <a:p>
            <a:r>
              <a:rPr lang="en-GB" sz="4000" b="1" dirty="0">
                <a:solidFill>
                  <a:schemeClr val="bg1"/>
                </a:solidFill>
              </a:rPr>
              <a:t>https://sites.manchester.ac.uk/ncish/</a:t>
            </a:r>
          </a:p>
        </p:txBody>
      </p:sp>
      <p:pic>
        <p:nvPicPr>
          <p:cNvPr id="5" name="Picture 4">
            <a:extLst>
              <a:ext uri="{FF2B5EF4-FFF2-40B4-BE49-F238E27FC236}">
                <a16:creationId xmlns:a16="http://schemas.microsoft.com/office/drawing/2014/main" id="{3710A1CF-639D-4269-AD0A-6A58FB3B321F}"/>
              </a:ext>
            </a:extLst>
          </p:cNvPr>
          <p:cNvPicPr>
            <a:picLocks noChangeAspect="1"/>
          </p:cNvPicPr>
          <p:nvPr/>
        </p:nvPicPr>
        <p:blipFill rotWithShape="1">
          <a:blip r:embed="rId2"/>
          <a:srcRect l="4320" t="16366" r="30136" b="13478"/>
          <a:stretch/>
        </p:blipFill>
        <p:spPr>
          <a:xfrm>
            <a:off x="2327262" y="1174716"/>
            <a:ext cx="7149247" cy="4304455"/>
          </a:xfrm>
          <a:prstGeom prst="rect">
            <a:avLst/>
          </a:prstGeom>
        </p:spPr>
      </p:pic>
      <p:sp>
        <p:nvSpPr>
          <p:cNvPr id="6" name="Title 1">
            <a:extLst>
              <a:ext uri="{FF2B5EF4-FFF2-40B4-BE49-F238E27FC236}">
                <a16:creationId xmlns:a16="http://schemas.microsoft.com/office/drawing/2014/main" id="{C036320F-DE53-41CF-AEDF-E975005C0608}"/>
              </a:ext>
            </a:extLst>
          </p:cNvPr>
          <p:cNvSpPr>
            <a:spLocks noGrp="1"/>
          </p:cNvSpPr>
          <p:nvPr>
            <p:ph type="ctrTitle"/>
          </p:nvPr>
        </p:nvSpPr>
        <p:spPr>
          <a:xfrm>
            <a:off x="1330036" y="106326"/>
            <a:ext cx="9144000" cy="872836"/>
          </a:xfrm>
        </p:spPr>
        <p:txBody>
          <a:bodyPr>
            <a:normAutofit/>
          </a:bodyPr>
          <a:lstStyle/>
          <a:p>
            <a:r>
              <a:rPr lang="en-GB" sz="4800" dirty="0">
                <a:solidFill>
                  <a:schemeClr val="bg1"/>
                </a:solidFill>
              </a:rPr>
              <a:t>What we know about need</a:t>
            </a:r>
          </a:p>
        </p:txBody>
      </p:sp>
    </p:spTree>
    <p:extLst>
      <p:ext uri="{BB962C8B-B14F-4D97-AF65-F5344CB8AC3E}">
        <p14:creationId xmlns:p14="http://schemas.microsoft.com/office/powerpoint/2010/main" val="2887028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4B17FC0-E0E1-4F5A-AE9F-9B3F39B29BB9}"/>
              </a:ext>
            </a:extLst>
          </p:cNvPr>
          <p:cNvSpPr>
            <a:spLocks noGrp="1"/>
          </p:cNvSpPr>
          <p:nvPr>
            <p:ph type="subTitle" idx="1"/>
          </p:nvPr>
        </p:nvSpPr>
        <p:spPr>
          <a:xfrm>
            <a:off x="484909" y="197428"/>
            <a:ext cx="11222182" cy="5907916"/>
          </a:xfrm>
        </p:spPr>
        <p:txBody>
          <a:bodyPr>
            <a:normAutofit fontScale="55000" lnSpcReduction="20000"/>
          </a:bodyPr>
          <a:lstStyle/>
          <a:p>
            <a:pPr algn="l"/>
            <a:r>
              <a:rPr lang="en-GB" sz="4200" dirty="0">
                <a:solidFill>
                  <a:schemeClr val="bg1"/>
                </a:solidFill>
              </a:rPr>
              <a:t>Public health advocate evidence based practice and pull information from national, regional and local sources. RTSS insight provides insight from April 21 to current day. </a:t>
            </a:r>
          </a:p>
          <a:p>
            <a:pPr algn="l"/>
            <a:endParaRPr lang="en-GB" sz="4200" dirty="0">
              <a:solidFill>
                <a:schemeClr val="bg1"/>
              </a:solidFill>
            </a:endParaRPr>
          </a:p>
          <a:p>
            <a:pPr algn="l"/>
            <a:r>
              <a:rPr lang="en-GB" sz="2900" dirty="0">
                <a:solidFill>
                  <a:schemeClr val="bg1"/>
                </a:solidFill>
              </a:rPr>
              <a:t>The high risk groups for us to consider when we are going about our day to day work in our communities:</a:t>
            </a:r>
          </a:p>
          <a:p>
            <a:pPr marL="457200" indent="-457200" algn="l">
              <a:buFont typeface="Arial" panose="020B0604020202020204" pitchFamily="34" charset="0"/>
              <a:buChar char="•"/>
            </a:pPr>
            <a:r>
              <a:rPr lang="en-GB" sz="2900" dirty="0">
                <a:solidFill>
                  <a:schemeClr val="bg1"/>
                </a:solidFill>
              </a:rPr>
              <a:t>History of self harm – majority (64%) of patients who died, especially in under 18’s (but not exclusively)</a:t>
            </a:r>
          </a:p>
          <a:p>
            <a:pPr marL="457200" indent="-457200" algn="l">
              <a:buFont typeface="Arial" panose="020B0604020202020204" pitchFamily="34" charset="0"/>
              <a:buChar char="•"/>
            </a:pPr>
            <a:r>
              <a:rPr lang="en-GB" sz="2900" dirty="0">
                <a:solidFill>
                  <a:schemeClr val="bg1"/>
                </a:solidFill>
              </a:rPr>
              <a:t>Nearly half (48%) lived alone </a:t>
            </a:r>
          </a:p>
          <a:p>
            <a:pPr marL="457200" indent="-457200" algn="l">
              <a:buFont typeface="Arial" panose="020B0604020202020204" pitchFamily="34" charset="0"/>
              <a:buChar char="•"/>
            </a:pPr>
            <a:r>
              <a:rPr lang="en-GB" sz="2900" dirty="0">
                <a:solidFill>
                  <a:schemeClr val="bg1"/>
                </a:solidFill>
              </a:rPr>
              <a:t>13% had made a single one off contact to MH services</a:t>
            </a:r>
          </a:p>
          <a:p>
            <a:pPr marL="457200" indent="-457200" algn="l">
              <a:buFont typeface="Arial" panose="020B0604020202020204" pitchFamily="34" charset="0"/>
              <a:buChar char="•"/>
            </a:pPr>
            <a:r>
              <a:rPr lang="en-GB" sz="2900" dirty="0">
                <a:solidFill>
                  <a:schemeClr val="bg1"/>
                </a:solidFill>
              </a:rPr>
              <a:t>9% died on or near to an anniversary/ significant date (relating to loss or trauma)</a:t>
            </a:r>
          </a:p>
          <a:p>
            <a:pPr marL="457200" indent="-457200" algn="l">
              <a:buFont typeface="Arial" panose="020B0604020202020204" pitchFamily="34" charset="0"/>
              <a:buChar char="•"/>
            </a:pPr>
            <a:r>
              <a:rPr lang="en-GB" sz="2900" dirty="0">
                <a:solidFill>
                  <a:schemeClr val="bg1"/>
                </a:solidFill>
              </a:rPr>
              <a:t>Suicides still occur in patients assessed by MH services as low or no short term risk, as assessment assesses suicidal ideation at time of presentation. This highlights the opportunity for people to have an impact outside of services, in day to day interactions</a:t>
            </a:r>
          </a:p>
          <a:p>
            <a:pPr marL="457200" indent="-457200" algn="l">
              <a:buFont typeface="Arial" panose="020B0604020202020204" pitchFamily="34" charset="0"/>
              <a:buChar char="•"/>
            </a:pPr>
            <a:r>
              <a:rPr lang="en-GB" sz="2900" dirty="0">
                <a:solidFill>
                  <a:schemeClr val="bg1"/>
                </a:solidFill>
              </a:rPr>
              <a:t>The highest risk is in the 2 weeks post discharge from mental health inpatient care</a:t>
            </a:r>
          </a:p>
          <a:p>
            <a:pPr marL="457200" indent="-457200" algn="l">
              <a:buFont typeface="Arial" panose="020B0604020202020204" pitchFamily="34" charset="0"/>
              <a:buChar char="•"/>
            </a:pPr>
            <a:r>
              <a:rPr lang="en-GB" sz="2900" dirty="0">
                <a:solidFill>
                  <a:schemeClr val="bg1"/>
                </a:solidFill>
              </a:rPr>
              <a:t>Recent economic adversity: financial problems (debt and lending), workplace problems, change in employment/ earning potential, homelessness</a:t>
            </a:r>
          </a:p>
          <a:p>
            <a:pPr marL="457200" indent="-457200" algn="l">
              <a:buFont typeface="Arial" panose="020B0604020202020204" pitchFamily="34" charset="0"/>
              <a:buChar char="•"/>
            </a:pPr>
            <a:r>
              <a:rPr lang="en-GB" sz="2900" dirty="0">
                <a:solidFill>
                  <a:schemeClr val="bg1"/>
                </a:solidFill>
              </a:rPr>
              <a:t>Relationship breakdown/ instability, familial, friendships, romantic (divorce and separation). </a:t>
            </a:r>
          </a:p>
          <a:p>
            <a:pPr marL="457200" indent="-457200" algn="l">
              <a:buFont typeface="Arial" panose="020B0604020202020204" pitchFamily="34" charset="0"/>
              <a:buChar char="•"/>
            </a:pPr>
            <a:r>
              <a:rPr lang="en-GB" sz="2900" dirty="0">
                <a:solidFill>
                  <a:schemeClr val="bg1"/>
                </a:solidFill>
              </a:rPr>
              <a:t>Addictive risk behaviours: gambling, substance misuse</a:t>
            </a:r>
          </a:p>
          <a:p>
            <a:pPr marL="457200" indent="-457200" algn="l">
              <a:buFont typeface="Arial" panose="020B0604020202020204" pitchFamily="34" charset="0"/>
              <a:buChar char="•"/>
            </a:pPr>
            <a:r>
              <a:rPr lang="en-GB" sz="2900" dirty="0">
                <a:solidFill>
                  <a:schemeClr val="bg1"/>
                </a:solidFill>
              </a:rPr>
              <a:t>Perceived threats and stress: covid 19, cost of living crisis, physical and sexual violence and crime (victims)</a:t>
            </a:r>
          </a:p>
          <a:p>
            <a:pPr marL="457200" indent="-457200" algn="l">
              <a:buFont typeface="Arial" panose="020B0604020202020204" pitchFamily="34" charset="0"/>
              <a:buChar char="•"/>
            </a:pPr>
            <a:r>
              <a:rPr lang="en-GB" sz="2900" dirty="0">
                <a:solidFill>
                  <a:schemeClr val="bg1"/>
                </a:solidFill>
              </a:rPr>
              <a:t>Unresolved shame as a factor in suicide drivers</a:t>
            </a:r>
          </a:p>
          <a:p>
            <a:pPr marL="457200" indent="-457200" algn="l">
              <a:buFont typeface="Arial" panose="020B0604020202020204" pitchFamily="34" charset="0"/>
              <a:buChar char="•"/>
            </a:pPr>
            <a:r>
              <a:rPr lang="en-GB" sz="2900" dirty="0">
                <a:solidFill>
                  <a:schemeClr val="bg1"/>
                </a:solidFill>
              </a:rPr>
              <a:t>Comorbid illness – physical health and pain</a:t>
            </a:r>
          </a:p>
          <a:p>
            <a:pPr marL="457200" indent="-457200" algn="l">
              <a:buFont typeface="Arial" panose="020B0604020202020204" pitchFamily="34" charset="0"/>
              <a:buChar char="•"/>
            </a:pPr>
            <a:r>
              <a:rPr lang="en-GB" sz="2900" dirty="0">
                <a:solidFill>
                  <a:schemeClr val="bg1"/>
                </a:solidFill>
              </a:rPr>
              <a:t>History of Domestic violence (victim or perpetrator)</a:t>
            </a:r>
          </a:p>
          <a:p>
            <a:pPr marL="457200" indent="-457200" algn="l">
              <a:buFont typeface="Arial" panose="020B0604020202020204" pitchFamily="34" charset="0"/>
              <a:buChar char="•"/>
            </a:pPr>
            <a:r>
              <a:rPr lang="en-GB" sz="2900" dirty="0">
                <a:solidFill>
                  <a:schemeClr val="bg1"/>
                </a:solidFill>
              </a:rPr>
              <a:t>Previous attempt </a:t>
            </a:r>
          </a:p>
          <a:p>
            <a:pPr algn="l"/>
            <a:endParaRPr lang="en-GB" sz="2900" dirty="0">
              <a:solidFill>
                <a:schemeClr val="bg1"/>
              </a:solidFill>
            </a:endParaRPr>
          </a:p>
          <a:p>
            <a:endParaRPr lang="en-GB" sz="2900" dirty="0">
              <a:solidFill>
                <a:schemeClr val="bg1"/>
              </a:solidFill>
            </a:endParaRPr>
          </a:p>
          <a:p>
            <a:pPr algn="l"/>
            <a:endParaRPr lang="en-GB" dirty="0">
              <a:solidFill>
                <a:schemeClr val="bg1"/>
              </a:solidFill>
            </a:endParaRPr>
          </a:p>
          <a:p>
            <a:pPr algn="l"/>
            <a:endParaRPr lang="en-GB" dirty="0">
              <a:solidFill>
                <a:schemeClr val="bg1"/>
              </a:solidFill>
            </a:endParaRPr>
          </a:p>
        </p:txBody>
      </p:sp>
      <p:sp>
        <p:nvSpPr>
          <p:cNvPr id="4" name="TextBox 3">
            <a:extLst>
              <a:ext uri="{FF2B5EF4-FFF2-40B4-BE49-F238E27FC236}">
                <a16:creationId xmlns:a16="http://schemas.microsoft.com/office/drawing/2014/main" id="{A59A0AA7-461E-4796-B3D0-E2C0DA0E1AAA}"/>
              </a:ext>
            </a:extLst>
          </p:cNvPr>
          <p:cNvSpPr txBox="1"/>
          <p:nvPr/>
        </p:nvSpPr>
        <p:spPr>
          <a:xfrm>
            <a:off x="0" y="6105343"/>
            <a:ext cx="12192000" cy="646331"/>
          </a:xfrm>
          <a:prstGeom prst="rect">
            <a:avLst/>
          </a:prstGeom>
          <a:solidFill>
            <a:schemeClr val="bg1"/>
          </a:solidFill>
        </p:spPr>
        <p:txBody>
          <a:bodyPr wrap="square" rtlCol="0">
            <a:spAutoFit/>
          </a:bodyPr>
          <a:lstStyle/>
          <a:p>
            <a:pPr algn="ctr"/>
            <a:r>
              <a:rPr lang="en-GB" dirty="0">
                <a:solidFill>
                  <a:srgbClr val="FF0066"/>
                </a:solidFill>
              </a:rPr>
              <a:t>References: NHSE, NCISH, OHID Eastern region, SET SP Partnership Board data series (</a:t>
            </a:r>
            <a:r>
              <a:rPr lang="en-GB" dirty="0" err="1">
                <a:solidFill>
                  <a:srgbClr val="FF0066"/>
                </a:solidFill>
              </a:rPr>
              <a:t>inc</a:t>
            </a:r>
            <a:r>
              <a:rPr lang="en-GB" dirty="0">
                <a:solidFill>
                  <a:srgbClr val="FF0066"/>
                </a:solidFill>
              </a:rPr>
              <a:t> Essex RTSS) </a:t>
            </a:r>
          </a:p>
          <a:p>
            <a:endParaRPr lang="en-GB" dirty="0"/>
          </a:p>
        </p:txBody>
      </p:sp>
    </p:spTree>
    <p:extLst>
      <p:ext uri="{BB962C8B-B14F-4D97-AF65-F5344CB8AC3E}">
        <p14:creationId xmlns:p14="http://schemas.microsoft.com/office/powerpoint/2010/main" val="2678824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660F2-B7DA-4BEF-B75A-895586F2307C}"/>
              </a:ext>
            </a:extLst>
          </p:cNvPr>
          <p:cNvSpPr>
            <a:spLocks noGrp="1"/>
          </p:cNvSpPr>
          <p:nvPr>
            <p:ph type="ctrTitle"/>
          </p:nvPr>
        </p:nvSpPr>
        <p:spPr>
          <a:xfrm>
            <a:off x="1118753" y="2982335"/>
            <a:ext cx="10207338" cy="2387600"/>
          </a:xfrm>
        </p:spPr>
        <p:txBody>
          <a:bodyPr>
            <a:normAutofit fontScale="90000"/>
          </a:bodyPr>
          <a:lstStyle/>
          <a:p>
            <a:br>
              <a:rPr lang="en-GB" dirty="0"/>
            </a:br>
            <a:br>
              <a:rPr lang="en-GB" dirty="0"/>
            </a:br>
            <a:r>
              <a:rPr lang="en-GB" dirty="0">
                <a:solidFill>
                  <a:schemeClr val="bg1"/>
                </a:solidFill>
              </a:rPr>
              <a:t>STACKING FACTORS</a:t>
            </a:r>
            <a:br>
              <a:rPr lang="en-GB" dirty="0">
                <a:solidFill>
                  <a:schemeClr val="bg1"/>
                </a:solidFill>
              </a:rPr>
            </a:br>
            <a:br>
              <a:rPr lang="en-GB" dirty="0">
                <a:solidFill>
                  <a:schemeClr val="bg1"/>
                </a:solidFill>
              </a:rPr>
            </a:br>
            <a:r>
              <a:rPr lang="en-GB" dirty="0">
                <a:solidFill>
                  <a:schemeClr val="bg1"/>
                </a:solidFill>
              </a:rPr>
              <a:t>Essex: Age and geographic patterns </a:t>
            </a:r>
            <a:br>
              <a:rPr lang="en-GB" dirty="0">
                <a:solidFill>
                  <a:schemeClr val="bg1"/>
                </a:solidFill>
              </a:rPr>
            </a:br>
            <a:endParaRPr lang="en-GB" dirty="0">
              <a:solidFill>
                <a:schemeClr val="bg1"/>
              </a:solidFill>
            </a:endParaRPr>
          </a:p>
        </p:txBody>
      </p:sp>
    </p:spTree>
    <p:extLst>
      <p:ext uri="{BB962C8B-B14F-4D97-AF65-F5344CB8AC3E}">
        <p14:creationId xmlns:p14="http://schemas.microsoft.com/office/powerpoint/2010/main" val="3047727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D0D9-DA42-44F5-9E96-74F92C441006}"/>
              </a:ext>
            </a:extLst>
          </p:cNvPr>
          <p:cNvSpPr>
            <a:spLocks noGrp="1"/>
          </p:cNvSpPr>
          <p:nvPr>
            <p:ph type="title"/>
          </p:nvPr>
        </p:nvSpPr>
        <p:spPr>
          <a:xfrm>
            <a:off x="387927" y="219653"/>
            <a:ext cx="10965873" cy="1325563"/>
          </a:xfrm>
        </p:spPr>
        <p:txBody>
          <a:bodyPr/>
          <a:lstStyle/>
          <a:p>
            <a:r>
              <a:rPr lang="en-GB" dirty="0">
                <a:solidFill>
                  <a:schemeClr val="bg1"/>
                </a:solidFill>
              </a:rPr>
              <a:t>Current work and it’s link to other organisations</a:t>
            </a:r>
          </a:p>
        </p:txBody>
      </p:sp>
      <p:sp>
        <p:nvSpPr>
          <p:cNvPr id="3" name="Content Placeholder 2">
            <a:extLst>
              <a:ext uri="{FF2B5EF4-FFF2-40B4-BE49-F238E27FC236}">
                <a16:creationId xmlns:a16="http://schemas.microsoft.com/office/drawing/2014/main" id="{533DEDBD-E692-408B-B262-F6A0EDEC6F14}"/>
              </a:ext>
            </a:extLst>
          </p:cNvPr>
          <p:cNvSpPr>
            <a:spLocks noGrp="1"/>
          </p:cNvSpPr>
          <p:nvPr>
            <p:ph idx="1"/>
          </p:nvPr>
        </p:nvSpPr>
        <p:spPr>
          <a:xfrm>
            <a:off x="512618" y="1433945"/>
            <a:ext cx="10841182" cy="4971618"/>
          </a:xfrm>
        </p:spPr>
        <p:txBody>
          <a:bodyPr>
            <a:normAutofit fontScale="92500" lnSpcReduction="10000"/>
          </a:bodyPr>
          <a:lstStyle/>
          <a:p>
            <a:pPr marL="0" indent="0">
              <a:buNone/>
            </a:pPr>
            <a:r>
              <a:rPr lang="en-GB" sz="1600" b="1" dirty="0">
                <a:solidFill>
                  <a:schemeClr val="bg1"/>
                </a:solidFill>
              </a:rPr>
              <a:t>Building understanding and narrative</a:t>
            </a:r>
          </a:p>
          <a:p>
            <a:pPr marL="0" indent="0">
              <a:buNone/>
            </a:pPr>
            <a:r>
              <a:rPr lang="en-GB" sz="1600" dirty="0">
                <a:solidFill>
                  <a:schemeClr val="bg1"/>
                </a:solidFill>
              </a:rPr>
              <a:t>RTSS data project in partnership with Essex Police, British  Transport Police and Royal National </a:t>
            </a:r>
            <a:r>
              <a:rPr lang="en-GB" sz="1600" dirty="0" err="1">
                <a:solidFill>
                  <a:schemeClr val="bg1"/>
                </a:solidFill>
              </a:rPr>
              <a:t>LifeBoat</a:t>
            </a:r>
            <a:r>
              <a:rPr lang="en-GB" sz="1600" dirty="0">
                <a:solidFill>
                  <a:schemeClr val="bg1"/>
                </a:solidFill>
              </a:rPr>
              <a:t> Association</a:t>
            </a:r>
          </a:p>
          <a:p>
            <a:pPr marL="0" indent="0">
              <a:buNone/>
            </a:pPr>
            <a:r>
              <a:rPr lang="en-GB" sz="1600" dirty="0">
                <a:solidFill>
                  <a:schemeClr val="bg1"/>
                </a:solidFill>
              </a:rPr>
              <a:t>Lived experience insight, middle aged males and suicide attempts focused workshops</a:t>
            </a:r>
          </a:p>
          <a:p>
            <a:pPr marL="0" indent="0">
              <a:buNone/>
            </a:pPr>
            <a:r>
              <a:rPr lang="en-GB" sz="1600" dirty="0">
                <a:solidFill>
                  <a:schemeClr val="bg1"/>
                </a:solidFill>
              </a:rPr>
              <a:t>Case reviews and SI learning (attempts) – DV and complex needs, substance misuse and complex need and </a:t>
            </a:r>
            <a:r>
              <a:rPr lang="en-GB" sz="1600" dirty="0" err="1">
                <a:solidFill>
                  <a:schemeClr val="bg1"/>
                </a:solidFill>
              </a:rPr>
              <a:t>childrens</a:t>
            </a:r>
            <a:r>
              <a:rPr lang="en-GB" sz="1600" dirty="0">
                <a:solidFill>
                  <a:schemeClr val="bg1"/>
                </a:solidFill>
              </a:rPr>
              <a:t> review 2023 (CSC and CDOP)</a:t>
            </a:r>
          </a:p>
          <a:p>
            <a:pPr marL="0" indent="0">
              <a:buNone/>
            </a:pPr>
            <a:r>
              <a:rPr lang="en-GB" sz="1600" dirty="0">
                <a:solidFill>
                  <a:schemeClr val="bg1"/>
                </a:solidFill>
              </a:rPr>
              <a:t>REACTIVE WORK</a:t>
            </a:r>
          </a:p>
          <a:p>
            <a:r>
              <a:rPr lang="en-GB" sz="1600" dirty="0">
                <a:solidFill>
                  <a:schemeClr val="bg1"/>
                </a:solidFill>
              </a:rPr>
              <a:t>An awareness of elevated prevalence in men, of all ages</a:t>
            </a:r>
          </a:p>
          <a:p>
            <a:r>
              <a:rPr lang="en-GB" sz="1600" dirty="0">
                <a:solidFill>
                  <a:schemeClr val="bg1"/>
                </a:solidFill>
              </a:rPr>
              <a:t>NEE place pilot</a:t>
            </a:r>
          </a:p>
          <a:p>
            <a:r>
              <a:rPr lang="en-GB" sz="1600" dirty="0">
                <a:solidFill>
                  <a:schemeClr val="bg1"/>
                </a:solidFill>
              </a:rPr>
              <a:t>NHSE funded Bereaved by Suicide service</a:t>
            </a:r>
          </a:p>
          <a:p>
            <a:r>
              <a:rPr lang="en-GB" sz="1600" dirty="0">
                <a:solidFill>
                  <a:schemeClr val="bg1"/>
                </a:solidFill>
              </a:rPr>
              <a:t>Physical Health, including chronic LTC and life changing diagnosis</a:t>
            </a:r>
          </a:p>
          <a:p>
            <a:r>
              <a:rPr lang="en-GB" sz="1600" dirty="0">
                <a:solidFill>
                  <a:schemeClr val="bg1"/>
                </a:solidFill>
              </a:rPr>
              <a:t>Pain management, including </a:t>
            </a:r>
            <a:r>
              <a:rPr lang="en-GB" sz="1600" dirty="0" err="1">
                <a:solidFill>
                  <a:schemeClr val="bg1"/>
                </a:solidFill>
              </a:rPr>
              <a:t>opiod</a:t>
            </a:r>
            <a:r>
              <a:rPr lang="en-GB" sz="1600" dirty="0">
                <a:solidFill>
                  <a:schemeClr val="bg1"/>
                </a:solidFill>
              </a:rPr>
              <a:t> weaning</a:t>
            </a:r>
          </a:p>
          <a:p>
            <a:r>
              <a:rPr lang="en-GB" sz="1600" dirty="0">
                <a:solidFill>
                  <a:schemeClr val="bg1"/>
                </a:solidFill>
              </a:rPr>
              <a:t>GP/ Primary care support inc. timely reviews for MH medication</a:t>
            </a:r>
          </a:p>
          <a:p>
            <a:r>
              <a:rPr lang="en-GB" sz="1600" dirty="0">
                <a:solidFill>
                  <a:schemeClr val="bg1"/>
                </a:solidFill>
              </a:rPr>
              <a:t>Linking into work in MH commissioning (community MH services, onward care pathways at a and e inpatient care)</a:t>
            </a:r>
          </a:p>
          <a:p>
            <a:r>
              <a:rPr lang="en-GB" sz="1600" dirty="0">
                <a:solidFill>
                  <a:schemeClr val="bg1"/>
                </a:solidFill>
              </a:rPr>
              <a:t>Access to MH support at all tiers, GP (first door), IAPT referrals, community MH service, secondary care.</a:t>
            </a:r>
          </a:p>
          <a:p>
            <a:r>
              <a:rPr lang="en-GB" sz="1600" dirty="0">
                <a:solidFill>
                  <a:schemeClr val="bg1"/>
                </a:solidFill>
              </a:rPr>
              <a:t>Domestic violence – local trends following national, existing multi partner efforts (Multi Agency Risk Assessment Conference)</a:t>
            </a:r>
          </a:p>
          <a:p>
            <a:r>
              <a:rPr lang="en-GB" sz="1600" dirty="0">
                <a:solidFill>
                  <a:schemeClr val="bg1"/>
                </a:solidFill>
              </a:rPr>
              <a:t>ESAB links – agreeing a system wide definition of adult vulnerability, and appropriate system response. </a:t>
            </a:r>
          </a:p>
          <a:p>
            <a:endParaRPr lang="en-GB" sz="1600" dirty="0"/>
          </a:p>
        </p:txBody>
      </p:sp>
    </p:spTree>
    <p:extLst>
      <p:ext uri="{BB962C8B-B14F-4D97-AF65-F5344CB8AC3E}">
        <p14:creationId xmlns:p14="http://schemas.microsoft.com/office/powerpoint/2010/main" val="4071583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AF9A1-DFAC-4EDA-9DD8-52EE145A2903}"/>
              </a:ext>
            </a:extLst>
          </p:cNvPr>
          <p:cNvSpPr>
            <a:spLocks noGrp="1"/>
          </p:cNvSpPr>
          <p:nvPr>
            <p:ph type="ctrTitle"/>
          </p:nvPr>
        </p:nvSpPr>
        <p:spPr>
          <a:xfrm>
            <a:off x="1357746" y="3938154"/>
            <a:ext cx="9144000" cy="2387600"/>
          </a:xfrm>
        </p:spPr>
        <p:txBody>
          <a:bodyPr>
            <a:noAutofit/>
          </a:bodyPr>
          <a:lstStyle/>
          <a:p>
            <a:r>
              <a:rPr lang="en-GB" sz="4400" dirty="0">
                <a:solidFill>
                  <a:schemeClr val="bg1"/>
                </a:solidFill>
              </a:rPr>
              <a:t>GOLD STANDARD PREVENTION PRACTICE – LAYING A SOLID FOUNDATION</a:t>
            </a:r>
            <a:br>
              <a:rPr lang="en-GB" sz="4400" dirty="0">
                <a:solidFill>
                  <a:schemeClr val="bg1"/>
                </a:solidFill>
              </a:rPr>
            </a:br>
            <a:br>
              <a:rPr lang="en-GB" sz="4400" dirty="0">
                <a:solidFill>
                  <a:schemeClr val="bg1"/>
                </a:solidFill>
              </a:rPr>
            </a:br>
            <a:r>
              <a:rPr lang="en-GB" sz="2800" dirty="0">
                <a:solidFill>
                  <a:schemeClr val="bg1"/>
                </a:solidFill>
              </a:rPr>
              <a:t>NHSE Wave funded prevention delivery projects</a:t>
            </a:r>
            <a:br>
              <a:rPr lang="en-GB" sz="2800" dirty="0">
                <a:solidFill>
                  <a:schemeClr val="bg1"/>
                </a:solidFill>
              </a:rPr>
            </a:br>
            <a:br>
              <a:rPr lang="en-GB" sz="2800" dirty="0">
                <a:solidFill>
                  <a:schemeClr val="bg1"/>
                </a:solidFill>
              </a:rPr>
            </a:br>
            <a:r>
              <a:rPr lang="en-GB" sz="2800" dirty="0">
                <a:solidFill>
                  <a:schemeClr val="bg1"/>
                </a:solidFill>
                <a:latin typeface="Calibri   "/>
              </a:rPr>
              <a:t>Samaritans Media Guidance work with local press organisations, </a:t>
            </a:r>
            <a:r>
              <a:rPr lang="en-GB" sz="2800" dirty="0" err="1">
                <a:solidFill>
                  <a:schemeClr val="bg1"/>
                </a:solidFill>
                <a:latin typeface="Calibri   "/>
              </a:rPr>
              <a:t>inc</a:t>
            </a:r>
            <a:r>
              <a:rPr lang="en-GB" sz="2800" dirty="0">
                <a:solidFill>
                  <a:schemeClr val="bg1"/>
                </a:solidFill>
                <a:latin typeface="Calibri   "/>
              </a:rPr>
              <a:t> Essex Live</a:t>
            </a:r>
            <a:br>
              <a:rPr lang="en-GB" sz="2800" dirty="0">
                <a:solidFill>
                  <a:schemeClr val="bg1"/>
                </a:solidFill>
                <a:latin typeface="Calibri   "/>
              </a:rPr>
            </a:br>
            <a:br>
              <a:rPr lang="en-GB" sz="2800" dirty="0">
                <a:solidFill>
                  <a:schemeClr val="bg1"/>
                </a:solidFill>
                <a:latin typeface="Calibri   "/>
              </a:rPr>
            </a:br>
            <a:r>
              <a:rPr lang="en-GB" sz="2800" dirty="0">
                <a:solidFill>
                  <a:schemeClr val="bg1"/>
                </a:solidFill>
                <a:latin typeface="Calibri   "/>
              </a:rPr>
              <a:t>Bereaved by suicide postvention service</a:t>
            </a:r>
            <a:br>
              <a:rPr lang="en-GB" sz="2800" dirty="0">
                <a:solidFill>
                  <a:schemeClr val="bg1"/>
                </a:solidFill>
                <a:latin typeface="Calibri   "/>
              </a:rPr>
            </a:br>
            <a:br>
              <a:rPr lang="en-GB" sz="2800" dirty="0">
                <a:solidFill>
                  <a:schemeClr val="bg1"/>
                </a:solidFill>
                <a:latin typeface="Calibri   "/>
              </a:rPr>
            </a:br>
            <a:r>
              <a:rPr lang="en-GB" sz="2800" dirty="0">
                <a:solidFill>
                  <a:schemeClr val="bg1"/>
                </a:solidFill>
                <a:latin typeface="Calibri   "/>
              </a:rPr>
              <a:t>Suicide profiles research with the University of Essex</a:t>
            </a:r>
            <a:br>
              <a:rPr lang="en-GB" sz="2800" dirty="0">
                <a:solidFill>
                  <a:schemeClr val="bg1"/>
                </a:solidFill>
              </a:rPr>
            </a:br>
            <a:endParaRPr lang="en-GB" sz="2800" dirty="0">
              <a:solidFill>
                <a:schemeClr val="bg1"/>
              </a:solidFill>
            </a:endParaRPr>
          </a:p>
        </p:txBody>
      </p:sp>
    </p:spTree>
    <p:extLst>
      <p:ext uri="{BB962C8B-B14F-4D97-AF65-F5344CB8AC3E}">
        <p14:creationId xmlns:p14="http://schemas.microsoft.com/office/powerpoint/2010/main" val="780989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4D7C6-7C20-42CE-BC7B-5F9651B237A8}"/>
              </a:ext>
            </a:extLst>
          </p:cNvPr>
          <p:cNvSpPr>
            <a:spLocks noGrp="1"/>
          </p:cNvSpPr>
          <p:nvPr>
            <p:ph type="title"/>
          </p:nvPr>
        </p:nvSpPr>
        <p:spPr/>
        <p:txBody>
          <a:bodyPr>
            <a:normAutofit fontScale="90000"/>
          </a:bodyPr>
          <a:lstStyle/>
          <a:p>
            <a:r>
              <a:rPr lang="en-GB" dirty="0">
                <a:solidFill>
                  <a:schemeClr val="bg1"/>
                </a:solidFill>
              </a:rPr>
              <a:t>Our offer to the community in terms of supporting improved awareness and impactful intervention</a:t>
            </a:r>
          </a:p>
        </p:txBody>
      </p:sp>
      <p:sp>
        <p:nvSpPr>
          <p:cNvPr id="3" name="Content Placeholder 2">
            <a:extLst>
              <a:ext uri="{FF2B5EF4-FFF2-40B4-BE49-F238E27FC236}">
                <a16:creationId xmlns:a16="http://schemas.microsoft.com/office/drawing/2014/main" id="{27AD5268-F171-4176-9CF2-443BFD575868}"/>
              </a:ext>
            </a:extLst>
          </p:cNvPr>
          <p:cNvSpPr>
            <a:spLocks noGrp="1"/>
          </p:cNvSpPr>
          <p:nvPr>
            <p:ph idx="1"/>
          </p:nvPr>
        </p:nvSpPr>
        <p:spPr/>
        <p:txBody>
          <a:bodyPr>
            <a:normAutofit fontScale="85000" lnSpcReduction="20000"/>
          </a:bodyPr>
          <a:lstStyle/>
          <a:p>
            <a:r>
              <a:rPr lang="en-GB" dirty="0">
                <a:solidFill>
                  <a:schemeClr val="bg1"/>
                </a:solidFill>
              </a:rPr>
              <a:t>NCISH evidence base</a:t>
            </a:r>
          </a:p>
          <a:p>
            <a:r>
              <a:rPr lang="en-GB" dirty="0">
                <a:solidFill>
                  <a:schemeClr val="bg1"/>
                </a:solidFill>
              </a:rPr>
              <a:t>Access to bimonthly anonymised thematic reporting</a:t>
            </a:r>
          </a:p>
          <a:p>
            <a:r>
              <a:rPr lang="en-GB" dirty="0">
                <a:solidFill>
                  <a:schemeClr val="bg1"/>
                </a:solidFill>
              </a:rPr>
              <a:t>Access to our open data workshops with my team analyst (questions welcome)</a:t>
            </a:r>
          </a:p>
          <a:p>
            <a:r>
              <a:rPr lang="en-GB" dirty="0">
                <a:solidFill>
                  <a:schemeClr val="bg1"/>
                </a:solidFill>
              </a:rPr>
              <a:t>Training – Zero suicide Alliance Essex – free</a:t>
            </a:r>
          </a:p>
          <a:p>
            <a:r>
              <a:rPr lang="en-GB" dirty="0">
                <a:solidFill>
                  <a:schemeClr val="bg1"/>
                </a:solidFill>
              </a:rPr>
              <a:t>ASIST </a:t>
            </a:r>
          </a:p>
          <a:p>
            <a:r>
              <a:rPr lang="en-GB" dirty="0">
                <a:solidFill>
                  <a:schemeClr val="bg1"/>
                </a:solidFill>
              </a:rPr>
              <a:t>PABS – supporting people bereaved by suicide </a:t>
            </a:r>
          </a:p>
          <a:p>
            <a:r>
              <a:rPr lang="en-GB" dirty="0">
                <a:solidFill>
                  <a:schemeClr val="bg1"/>
                </a:solidFill>
              </a:rPr>
              <a:t>New upcoming services that can support people in the community</a:t>
            </a:r>
          </a:p>
          <a:p>
            <a:r>
              <a:rPr lang="en-GB" dirty="0">
                <a:solidFill>
                  <a:schemeClr val="bg1"/>
                </a:solidFill>
              </a:rPr>
              <a:t>Understanding how to support individuals to get early help</a:t>
            </a:r>
          </a:p>
          <a:p>
            <a:r>
              <a:rPr lang="en-GB" dirty="0">
                <a:solidFill>
                  <a:schemeClr val="bg1"/>
                </a:solidFill>
              </a:rPr>
              <a:t>Understanding the </a:t>
            </a:r>
            <a:r>
              <a:rPr lang="en-GB" dirty="0" err="1">
                <a:solidFill>
                  <a:schemeClr val="bg1"/>
                </a:solidFill>
              </a:rPr>
              <a:t>modifiables</a:t>
            </a:r>
            <a:r>
              <a:rPr lang="en-GB" dirty="0">
                <a:solidFill>
                  <a:schemeClr val="bg1"/>
                </a:solidFill>
              </a:rPr>
              <a:t> in mental wellbeing and mental ill health - MH first aid training </a:t>
            </a:r>
          </a:p>
          <a:p>
            <a:r>
              <a:rPr lang="en-GB" dirty="0">
                <a:solidFill>
                  <a:schemeClr val="bg1"/>
                </a:solidFill>
              </a:rPr>
              <a:t>Understanding how you can help in crisis – safety plans (Samaritans)</a:t>
            </a:r>
          </a:p>
        </p:txBody>
      </p:sp>
    </p:spTree>
    <p:extLst>
      <p:ext uri="{BB962C8B-B14F-4D97-AF65-F5344CB8AC3E}">
        <p14:creationId xmlns:p14="http://schemas.microsoft.com/office/powerpoint/2010/main" val="3752793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4D7C6-7C20-42CE-BC7B-5F9651B237A8}"/>
              </a:ext>
            </a:extLst>
          </p:cNvPr>
          <p:cNvSpPr>
            <a:spLocks noGrp="1"/>
          </p:cNvSpPr>
          <p:nvPr>
            <p:ph type="title"/>
          </p:nvPr>
        </p:nvSpPr>
        <p:spPr/>
        <p:txBody>
          <a:bodyPr>
            <a:normAutofit/>
          </a:bodyPr>
          <a:lstStyle/>
          <a:p>
            <a:pPr algn="ctr"/>
            <a:r>
              <a:rPr lang="en-GB" sz="5400" dirty="0">
                <a:solidFill>
                  <a:schemeClr val="bg1"/>
                </a:solidFill>
              </a:rPr>
              <a:t>Thank you for listening</a:t>
            </a:r>
          </a:p>
        </p:txBody>
      </p:sp>
      <p:sp>
        <p:nvSpPr>
          <p:cNvPr id="3" name="Content Placeholder 2">
            <a:extLst>
              <a:ext uri="{FF2B5EF4-FFF2-40B4-BE49-F238E27FC236}">
                <a16:creationId xmlns:a16="http://schemas.microsoft.com/office/drawing/2014/main" id="{27AD5268-F171-4176-9CF2-443BFD575868}"/>
              </a:ext>
            </a:extLst>
          </p:cNvPr>
          <p:cNvSpPr>
            <a:spLocks noGrp="1"/>
          </p:cNvSpPr>
          <p:nvPr>
            <p:ph idx="1"/>
          </p:nvPr>
        </p:nvSpPr>
        <p:spPr/>
        <p:txBody>
          <a:bodyPr>
            <a:normAutofit/>
          </a:bodyPr>
          <a:lstStyle/>
          <a:p>
            <a:pPr marL="0" indent="0" algn="ctr">
              <a:buNone/>
            </a:pPr>
            <a:endParaRPr lang="en-GB" sz="4800" dirty="0">
              <a:solidFill>
                <a:schemeClr val="bg1"/>
              </a:solidFill>
            </a:endParaRPr>
          </a:p>
          <a:p>
            <a:pPr marL="0" indent="0" algn="ctr">
              <a:buNone/>
            </a:pPr>
            <a:endParaRPr lang="en-GB" sz="4800" dirty="0">
              <a:solidFill>
                <a:schemeClr val="bg1"/>
              </a:solidFill>
            </a:endParaRPr>
          </a:p>
          <a:p>
            <a:pPr marL="0" indent="0" algn="ctr">
              <a:buNone/>
            </a:pPr>
            <a:endParaRPr lang="en-GB" sz="4800" dirty="0">
              <a:solidFill>
                <a:schemeClr val="bg1"/>
              </a:solidFill>
            </a:endParaRPr>
          </a:p>
          <a:p>
            <a:pPr marL="0" indent="0" algn="ctr">
              <a:buNone/>
            </a:pPr>
            <a:r>
              <a:rPr lang="en-GB" sz="4800" dirty="0">
                <a:solidFill>
                  <a:schemeClr val="bg1"/>
                </a:solidFill>
              </a:rPr>
              <a:t>Questions?</a:t>
            </a:r>
          </a:p>
        </p:txBody>
      </p:sp>
    </p:spTree>
    <p:extLst>
      <p:ext uri="{BB962C8B-B14F-4D97-AF65-F5344CB8AC3E}">
        <p14:creationId xmlns:p14="http://schemas.microsoft.com/office/powerpoint/2010/main" val="5575235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F41B3B2775784FB04B71D28D8C74B8" ma:contentTypeVersion="15" ma:contentTypeDescription="Create a new document." ma:contentTypeScope="" ma:versionID="3522d1d05ba352838b9ccc71b967e54c">
  <xsd:schema xmlns:xsd="http://www.w3.org/2001/XMLSchema" xmlns:xs="http://www.w3.org/2001/XMLSchema" xmlns:p="http://schemas.microsoft.com/office/2006/metadata/properties" xmlns:ns2="bb003f25-e4fe-4e46-abf1-b4ebab3200ce" xmlns:ns3="8a4596e3-8102-4bc1-a90c-f586607f644b" xmlns:ns4="6a461f78-e7a2-485a-8a47-5fc604b04102" targetNamespace="http://schemas.microsoft.com/office/2006/metadata/properties" ma:root="true" ma:fieldsID="cdf49a9effd3e8b2314a074b45258ff8" ns2:_="" ns3:_="" ns4:_="">
    <xsd:import namespace="bb003f25-e4fe-4e46-abf1-b4ebab3200ce"/>
    <xsd:import namespace="8a4596e3-8102-4bc1-a90c-f586607f644b"/>
    <xsd:import namespace="6a461f78-e7a2-485a-8a47-5fc604b041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OCR"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003f25-e4fe-4e46-abf1-b4ebab3200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1de9a85-6517-4fbb-af6e-3d8f59a4cb5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a4596e3-8102-4bc1-a90c-f586607f644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a461f78-e7a2-485a-8a47-5fc604b0410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2b5f0078-3aa5-4701-bad5-28ea3df42b73}" ma:internalName="TaxCatchAll" ma:showField="CatchAllData" ma:web="8a4596e3-8102-4bc1-a90c-f586607f644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6a461f78-e7a2-485a-8a47-5fc604b04102"/>
    <lcf76f155ced4ddcb4097134ff3c332f xmlns="bb003f25-e4fe-4e46-abf1-b4ebab3200c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4072CC-857E-4BCE-9F6E-F76FB5969C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003f25-e4fe-4e46-abf1-b4ebab3200ce"/>
    <ds:schemaRef ds:uri="8a4596e3-8102-4bc1-a90c-f586607f644b"/>
    <ds:schemaRef ds:uri="6a461f78-e7a2-485a-8a47-5fc604b041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B39D4C-29B9-4D92-BDE2-5F1BC4B24CC0}">
  <ds:schemaRefs>
    <ds:schemaRef ds:uri="http://schemas.microsoft.com/office/2006/documentManagement/types"/>
    <ds:schemaRef ds:uri="http://purl.org/dc/elements/1.1/"/>
    <ds:schemaRef ds:uri="bb003f25-e4fe-4e46-abf1-b4ebab3200ce"/>
    <ds:schemaRef ds:uri="8a4596e3-8102-4bc1-a90c-f586607f644b"/>
    <ds:schemaRef ds:uri="http://purl.org/dc/terms/"/>
    <ds:schemaRef ds:uri="http://schemas.microsoft.com/office/infopath/2007/PartnerControls"/>
    <ds:schemaRef ds:uri="6a461f78-e7a2-485a-8a47-5fc604b04102"/>
    <ds:schemaRef ds:uri="http://www.w3.org/XML/1998/namespace"/>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B8292CAE-06FC-4A9C-9ECA-BEA1B75ED5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1616</TotalTime>
  <Words>1312</Words>
  <Application>Microsoft Office PowerPoint</Application>
  <PresentationFormat>Widescreen</PresentationFormat>
  <Paragraphs>90</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vt:lpstr>
      <vt:lpstr>Calibri  </vt:lpstr>
      <vt:lpstr>Calibri   </vt:lpstr>
      <vt:lpstr>Calibri Light</vt:lpstr>
      <vt:lpstr>Office Theme</vt:lpstr>
      <vt:lpstr>Naming the unnameable: making a difference around suicide prevention and mental health awareness and care</vt:lpstr>
      <vt:lpstr>Thank you for inviting me here today!  There are a lot of exciting ways we are going to be able to make a difference, together</vt:lpstr>
      <vt:lpstr>The role of faith/belief spirituality in mental wellbeing </vt:lpstr>
      <vt:lpstr>My role within the SET Suicide Prevention Partnership is to:  Work with a variety of organisations and stakeholders to ensure that we have the most comprehensive understanding around:  - historical and emergent drivers for suicide impacting our communities i.e. ‘who is at risk? What does suicide risk look like?’  - the impact of loss by suicide on communities and individuals  - what we can do, together, to make a difference moving forwards  Some of you will remember I came to talk at Essex Faith Covenant previously. We have been on quite the journey since then. Complete strategic buy in has been achieved, all partners are in agreement that we need to act. As a result, our insight has moved from focusing on   why we should invest in prevention   what we should do to maximise our impact.</vt:lpstr>
      <vt:lpstr>PowerPoint Presentation</vt:lpstr>
      <vt:lpstr>WHO DO WE WORK WITH </vt:lpstr>
      <vt:lpstr>What we know about need</vt:lpstr>
      <vt:lpstr>PowerPoint Presentation</vt:lpstr>
      <vt:lpstr>  STACKING FACTORS  Essex: Age and geographic patterns  </vt:lpstr>
      <vt:lpstr>Current work and it’s link to other organisations</vt:lpstr>
      <vt:lpstr>GOLD STANDARD PREVENTION PRACTICE – LAYING A SOLID FOUNDATION  NHSE Wave funded prevention delivery projects  Samaritans Media Guidance work with local press organisations, inc Essex Live  Bereaved by suicide postvention service  Suicide profiles research with the University of Essex </vt:lpstr>
      <vt:lpstr>Our offer to the community in terms of supporting improved awareness and impactful intervention</vt:lpstr>
      <vt:lpstr>Thank you for listening</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Gemma Andrews - Wellbeing and Public Health Manager</dc:creator>
  <cp:lastModifiedBy>Gemma Andrews - Wellbeing and Public Health Manager</cp:lastModifiedBy>
  <cp:revision>12</cp:revision>
  <dcterms:created xsi:type="dcterms:W3CDTF">2022-07-18T15:32:25Z</dcterms:created>
  <dcterms:modified xsi:type="dcterms:W3CDTF">2022-11-10T10:48:07Z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9d8be9e-c8d9-4b9c-bd40-2c27cc7ea2e6_Enabled">
    <vt:lpwstr>true</vt:lpwstr>
  </property>
  <property fmtid="{D5CDD505-2E9C-101B-9397-08002B2CF9AE}" pid="3" name="MSIP_Label_39d8be9e-c8d9-4b9c-bd40-2c27cc7ea2e6_SetDate">
    <vt:lpwstr>2022-07-18T16:42:00Z</vt:lpwstr>
  </property>
  <property fmtid="{D5CDD505-2E9C-101B-9397-08002B2CF9AE}" pid="4" name="MSIP_Label_39d8be9e-c8d9-4b9c-bd40-2c27cc7ea2e6_Method">
    <vt:lpwstr>Standard</vt:lpwstr>
  </property>
  <property fmtid="{D5CDD505-2E9C-101B-9397-08002B2CF9AE}" pid="5" name="MSIP_Label_39d8be9e-c8d9-4b9c-bd40-2c27cc7ea2e6_Name">
    <vt:lpwstr>39d8be9e-c8d9-4b9c-bd40-2c27cc7ea2e6</vt:lpwstr>
  </property>
  <property fmtid="{D5CDD505-2E9C-101B-9397-08002B2CF9AE}" pid="6" name="MSIP_Label_39d8be9e-c8d9-4b9c-bd40-2c27cc7ea2e6_SiteId">
    <vt:lpwstr>a8b4324f-155c-4215-a0f1-7ed8cc9a992f</vt:lpwstr>
  </property>
  <property fmtid="{D5CDD505-2E9C-101B-9397-08002B2CF9AE}" pid="7" name="MSIP_Label_39d8be9e-c8d9-4b9c-bd40-2c27cc7ea2e6_ActionId">
    <vt:lpwstr>59a37abb-70bd-4bb6-b7a0-0000131ac1b1</vt:lpwstr>
  </property>
  <property fmtid="{D5CDD505-2E9C-101B-9397-08002B2CF9AE}" pid="8" name="MSIP_Label_39d8be9e-c8d9-4b9c-bd40-2c27cc7ea2e6_ContentBits">
    <vt:lpwstr>0</vt:lpwstr>
  </property>
  <property fmtid="{D5CDD505-2E9C-101B-9397-08002B2CF9AE}" pid="9" name="ContentTypeId">
    <vt:lpwstr>0x0101006FF41B3B2775784FB04B71D28D8C74B8</vt:lpwstr>
  </property>
</Properties>
</file>